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370" r:id="rId5"/>
    <p:sldId id="371" r:id="rId6"/>
    <p:sldId id="298" r:id="rId7"/>
    <p:sldId id="299" r:id="rId8"/>
    <p:sldId id="359" r:id="rId9"/>
    <p:sldId id="360" r:id="rId10"/>
    <p:sldId id="361" r:id="rId11"/>
    <p:sldId id="363" r:id="rId12"/>
    <p:sldId id="362" r:id="rId13"/>
    <p:sldId id="364" r:id="rId14"/>
    <p:sldId id="304" r:id="rId15"/>
    <p:sldId id="300" r:id="rId16"/>
    <p:sldId id="301" r:id="rId17"/>
    <p:sldId id="302" r:id="rId18"/>
    <p:sldId id="303" r:id="rId19"/>
    <p:sldId id="306" r:id="rId20"/>
    <p:sldId id="307" r:id="rId21"/>
    <p:sldId id="372" r:id="rId22"/>
    <p:sldId id="373" r:id="rId23"/>
    <p:sldId id="374" r:id="rId24"/>
    <p:sldId id="308" r:id="rId25"/>
    <p:sldId id="310" r:id="rId26"/>
    <p:sldId id="311" r:id="rId27"/>
    <p:sldId id="312" r:id="rId28"/>
    <p:sldId id="313" r:id="rId29"/>
    <p:sldId id="317" r:id="rId30"/>
    <p:sldId id="375" r:id="rId31"/>
    <p:sldId id="316" r:id="rId32"/>
    <p:sldId id="314" r:id="rId33"/>
    <p:sldId id="315" r:id="rId34"/>
    <p:sldId id="376" r:id="rId35"/>
    <p:sldId id="377" r:id="rId36"/>
    <p:sldId id="378" r:id="rId37"/>
    <p:sldId id="318" r:id="rId38"/>
    <p:sldId id="328" r:id="rId39"/>
    <p:sldId id="319" r:id="rId40"/>
    <p:sldId id="320" r:id="rId41"/>
    <p:sldId id="365" r:id="rId42"/>
    <p:sldId id="366" r:id="rId43"/>
    <p:sldId id="367" r:id="rId44"/>
    <p:sldId id="368" r:id="rId45"/>
    <p:sldId id="369" r:id="rId46"/>
    <p:sldId id="321" r:id="rId47"/>
    <p:sldId id="322" r:id="rId48"/>
    <p:sldId id="323" r:id="rId49"/>
    <p:sldId id="324" r:id="rId50"/>
    <p:sldId id="325" r:id="rId51"/>
    <p:sldId id="326" r:id="rId52"/>
    <p:sldId id="329" r:id="rId53"/>
    <p:sldId id="327" r:id="rId54"/>
    <p:sldId id="330" r:id="rId55"/>
    <p:sldId id="331" r:id="rId56"/>
    <p:sldId id="332" r:id="rId57"/>
    <p:sldId id="333" r:id="rId58"/>
    <p:sldId id="334" r:id="rId59"/>
    <p:sldId id="335" r:id="rId60"/>
    <p:sldId id="336" r:id="rId61"/>
    <p:sldId id="337" r:id="rId62"/>
    <p:sldId id="338" r:id="rId63"/>
    <p:sldId id="339" r:id="rId64"/>
    <p:sldId id="340" r:id="rId65"/>
    <p:sldId id="341" r:id="rId66"/>
    <p:sldId id="342" r:id="rId67"/>
    <p:sldId id="343" r:id="rId68"/>
    <p:sldId id="344" r:id="rId69"/>
    <p:sldId id="345" r:id="rId70"/>
    <p:sldId id="346" r:id="rId71"/>
    <p:sldId id="347" r:id="rId72"/>
    <p:sldId id="348" r:id="rId73"/>
    <p:sldId id="349" r:id="rId74"/>
    <p:sldId id="350" r:id="rId75"/>
    <p:sldId id="356" r:id="rId76"/>
    <p:sldId id="351" r:id="rId77"/>
    <p:sldId id="352" r:id="rId78"/>
    <p:sldId id="353" r:id="rId79"/>
    <p:sldId id="354" r:id="rId80"/>
    <p:sldId id="355" r:id="rId81"/>
    <p:sldId id="357" r:id="rId82"/>
    <p:sldId id="358" r:id="rId83"/>
    <p:sldId id="261" r:id="rId84"/>
    <p:sldId id="262" r:id="rId85"/>
    <p:sldId id="268" r:id="rId86"/>
    <p:sldId id="279" r:id="rId87"/>
    <p:sldId id="269" r:id="rId88"/>
    <p:sldId id="280" r:id="rId89"/>
    <p:sldId id="281" r:id="rId90"/>
    <p:sldId id="282" r:id="rId91"/>
    <p:sldId id="283" r:id="rId92"/>
    <p:sldId id="284" r:id="rId93"/>
    <p:sldId id="285" r:id="rId94"/>
    <p:sldId id="270" r:id="rId95"/>
    <p:sldId id="271" r:id="rId96"/>
    <p:sldId id="272" r:id="rId97"/>
    <p:sldId id="273" r:id="rId98"/>
    <p:sldId id="274" r:id="rId99"/>
    <p:sldId id="275" r:id="rId100"/>
    <p:sldId id="276" r:id="rId101"/>
    <p:sldId id="277" r:id="rId102"/>
    <p:sldId id="288" r:id="rId103"/>
    <p:sldId id="289" r:id="rId104"/>
    <p:sldId id="290" r:id="rId105"/>
    <p:sldId id="291" r:id="rId106"/>
    <p:sldId id="292" r:id="rId107"/>
    <p:sldId id="379" r:id="rId108"/>
    <p:sldId id="380" r:id="rId109"/>
    <p:sldId id="381" r:id="rId110"/>
    <p:sldId id="382"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44" autoAdjust="0"/>
    <p:restoredTop sz="94624" autoAdjust="0"/>
  </p:normalViewPr>
  <p:slideViewPr>
    <p:cSldViewPr>
      <p:cViewPr varScale="1">
        <p:scale>
          <a:sx n="53" d="100"/>
          <a:sy n="53" d="100"/>
        </p:scale>
        <p:origin x="96" y="390"/>
      </p:cViewPr>
      <p:guideLst>
        <p:guide orient="horz" pos="2160"/>
        <p:guide pos="2880"/>
      </p:guideLst>
    </p:cSldViewPr>
  </p:slideViewPr>
  <p:outlineViewPr>
    <p:cViewPr>
      <p:scale>
        <a:sx n="33" d="100"/>
        <a:sy n="33" d="100"/>
      </p:scale>
      <p:origin x="0" y="2671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AFFAF0-2ECC-418E-9953-18075B953D64}"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F6794-7F93-40AC-8948-4B88AD4961F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AFFAF0-2ECC-418E-9953-18075B953D64}"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F6794-7F93-40AC-8948-4B88AD4961F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AFFAF0-2ECC-418E-9953-18075B953D64}"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F6794-7F93-40AC-8948-4B88AD4961F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AFFAF0-2ECC-418E-9953-18075B953D64}"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F6794-7F93-40AC-8948-4B88AD4961F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FFAF0-2ECC-418E-9953-18075B953D64}"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F6794-7F93-40AC-8948-4B88AD4961F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AFFAF0-2ECC-418E-9953-18075B953D64}" type="datetimeFigureOut">
              <a:rPr lang="en-US" smtClean="0"/>
              <a:pPr/>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2F6794-7F93-40AC-8948-4B88AD4961F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AFFAF0-2ECC-418E-9953-18075B953D64}" type="datetimeFigureOut">
              <a:rPr lang="en-US" smtClean="0"/>
              <a:pPr/>
              <a:t>5/29/2020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2F6794-7F93-40AC-8948-4B88AD4961F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AFFAF0-2ECC-418E-9953-18075B953D64}" type="datetimeFigureOut">
              <a:rPr lang="en-US" smtClean="0"/>
              <a:pPr/>
              <a:t>5/29/2020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2F6794-7F93-40AC-8948-4B88AD4961F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FFAF0-2ECC-418E-9953-18075B953D64}" type="datetimeFigureOut">
              <a:rPr lang="en-US" smtClean="0"/>
              <a:pPr/>
              <a:t>5/29/2020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2F6794-7F93-40AC-8948-4B88AD4961F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FFAF0-2ECC-418E-9953-18075B953D64}" type="datetimeFigureOut">
              <a:rPr lang="en-US" smtClean="0"/>
              <a:pPr/>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2F6794-7F93-40AC-8948-4B88AD4961F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FFAF0-2ECC-418E-9953-18075B953D64}" type="datetimeFigureOut">
              <a:rPr lang="en-US" smtClean="0"/>
              <a:pPr/>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2F6794-7F93-40AC-8948-4B88AD4961F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FFAF0-2ECC-418E-9953-18075B953D64}" type="datetimeFigureOut">
              <a:rPr lang="en-US" smtClean="0"/>
              <a:pPr/>
              <a:t>5/29/2020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2F6794-7F93-40AC-8948-4B88AD4961F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10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hyperlink" Target="http://en.wikipedia.org/wiki/Textile" TargetMode="External"/><Relationship Id="rId3" Type="http://schemas.openxmlformats.org/officeDocument/2006/relationships/hyperlink" Target="http://en.wikipedia.org/wiki/Footwear" TargetMode="External"/><Relationship Id="rId7" Type="http://schemas.openxmlformats.org/officeDocument/2006/relationships/hyperlink" Target="http://en.wikipedia.org/wiki/Leather" TargetMode="External"/><Relationship Id="rId12" Type="http://schemas.openxmlformats.org/officeDocument/2006/relationships/hyperlink" Target="http://en.wikipedia.org/wiki/Bead" TargetMode="External"/><Relationship Id="rId2" Type="http://schemas.openxmlformats.org/officeDocument/2006/relationships/hyperlink" Target="http://en.wikipedia.org/wiki/Handicraft" TargetMode="External"/><Relationship Id="rId1" Type="http://schemas.openxmlformats.org/officeDocument/2006/relationships/slideLayout" Target="../slideLayouts/slideLayout2.xml"/><Relationship Id="rId6" Type="http://schemas.openxmlformats.org/officeDocument/2006/relationships/hyperlink" Target="http://en.wikipedia.org/wiki/Artisan" TargetMode="External"/><Relationship Id="rId11" Type="http://schemas.openxmlformats.org/officeDocument/2006/relationships/hyperlink" Target="http://en.wikipedia.org/wiki/Ceramic" TargetMode="External"/><Relationship Id="rId5" Type="http://schemas.openxmlformats.org/officeDocument/2006/relationships/hyperlink" Target="http://en.wikipedia.org/wiki/India" TargetMode="External"/><Relationship Id="rId10" Type="http://schemas.openxmlformats.org/officeDocument/2006/relationships/hyperlink" Target="http://en.wikipedia.org/wiki/Bell_(instrument)" TargetMode="External"/><Relationship Id="rId4" Type="http://schemas.openxmlformats.org/officeDocument/2006/relationships/hyperlink" Target="http://en.wikipedia.org/wiki/Pakistan" TargetMode="External"/><Relationship Id="rId9" Type="http://schemas.openxmlformats.org/officeDocument/2006/relationships/hyperlink" Target="http://en.wikipedia.org/wiki/Cowry"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Craft</a:t>
            </a:r>
            <a:endParaRPr lang="en-US" dirty="0"/>
          </a:p>
        </p:txBody>
      </p:sp>
      <p:sp>
        <p:nvSpPr>
          <p:cNvPr id="3" name="Subtitle 2"/>
          <p:cNvSpPr>
            <a:spLocks noGrp="1"/>
          </p:cNvSpPr>
          <p:nvPr>
            <p:ph type="subTitle" idx="1"/>
          </p:nvPr>
        </p:nvSpPr>
        <p:spPr/>
        <p:txBody>
          <a:bodyPr/>
          <a:lstStyle/>
          <a:p>
            <a:endParaRPr lang="en-US" dirty="0" smtClean="0"/>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 of Textile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We can divide textile designers into following categories;</a:t>
            </a:r>
            <a:br>
              <a:rPr lang="en-US" dirty="0" smtClean="0"/>
            </a:br>
            <a:r>
              <a:rPr lang="en-US" dirty="0" smtClean="0"/>
              <a:t>Color Specialist, who predicts and forecast future color ranges.</a:t>
            </a:r>
          </a:p>
          <a:p>
            <a:pPr marL="0" indent="0">
              <a:buNone/>
            </a:pPr>
            <a:endParaRPr lang="en-US" dirty="0" smtClean="0"/>
          </a:p>
          <a:p>
            <a:r>
              <a:rPr lang="en-US" dirty="0" smtClean="0"/>
              <a:t>Knitted fabric designer</a:t>
            </a:r>
          </a:p>
          <a:p>
            <a:r>
              <a:rPr lang="en-US" dirty="0" smtClean="0"/>
              <a:t>Woven fabric designer</a:t>
            </a:r>
          </a:p>
          <a:p>
            <a:r>
              <a:rPr lang="en-US" dirty="0" smtClean="0"/>
              <a:t>Carpet designer</a:t>
            </a:r>
          </a:p>
          <a:p>
            <a:r>
              <a:rPr lang="en-US" dirty="0" smtClean="0"/>
              <a:t>Print Designer</a:t>
            </a:r>
          </a:p>
          <a:p>
            <a:r>
              <a:rPr lang="en-US" dirty="0" smtClean="0"/>
              <a:t>Embroidery Designer</a:t>
            </a:r>
          </a:p>
          <a:p>
            <a:r>
              <a:rPr lang="en-US" dirty="0" smtClean="0"/>
              <a:t>Knitwear Designer</a:t>
            </a:r>
          </a:p>
          <a:p>
            <a:r>
              <a:rPr lang="en-US" dirty="0" smtClean="0"/>
              <a:t>Garment Designer</a:t>
            </a:r>
          </a:p>
          <a:p>
            <a:r>
              <a:rPr lang="en-US" dirty="0" smtClean="0"/>
              <a:t>Accessories Designer</a:t>
            </a:r>
          </a:p>
          <a:p>
            <a:r>
              <a:rPr lang="en-US" dirty="0" smtClean="0"/>
              <a:t>Stylist</a:t>
            </a:r>
          </a:p>
          <a:p>
            <a:pPr>
              <a:buNone/>
            </a:pP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upperhall-ltd-close-up-of-a-womans-headdress-kalash-kupa-joshi-spring-festival-bumburet-valley-pakistan.jpg"/>
          <p:cNvPicPr>
            <a:picLocks noGrp="1" noChangeAspect="1"/>
          </p:cNvPicPr>
          <p:nvPr>
            <p:ph idx="1"/>
          </p:nvPr>
        </p:nvPicPr>
        <p:blipFill>
          <a:blip r:embed="rId2"/>
          <a:stretch>
            <a:fillRect/>
          </a:stretch>
        </p:blipFill>
        <p:spPr>
          <a:xfrm>
            <a:off x="3143250" y="1958181"/>
            <a:ext cx="2857500" cy="3810000"/>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8184516852_25585d15b0_z.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Truck ART</a:t>
            </a:r>
            <a:endParaRPr lang="en-US" dirty="0"/>
          </a:p>
        </p:txBody>
      </p:sp>
      <p:sp>
        <p:nvSpPr>
          <p:cNvPr id="3" name="Content Placeholder 2"/>
          <p:cNvSpPr>
            <a:spLocks noGrp="1"/>
          </p:cNvSpPr>
          <p:nvPr>
            <p:ph idx="1"/>
          </p:nvPr>
        </p:nvSpPr>
        <p:spPr/>
        <p:txBody>
          <a:bodyPr/>
          <a:lstStyle/>
          <a:p>
            <a:r>
              <a:rPr lang="en-US" dirty="0"/>
              <a:t>With its all colorful floral patterns, depiction of human heroes with creative aspect ratios, calligraphy of poetic verses and driver’s words of wisdom, this form of art is truly a part of Pakistani transport tradition</a:t>
            </a:r>
            <a:r>
              <a:rPr lang="en-US" dirty="0" smtClean="0"/>
              <a:t>.</a:t>
            </a:r>
          </a:p>
          <a:p>
            <a:r>
              <a:rPr lang="en-US" dirty="0"/>
              <a:t>These truck bodies are </a:t>
            </a:r>
            <a:r>
              <a:rPr lang="en-US" dirty="0" smtClean="0"/>
              <a:t>perfectly </a:t>
            </a:r>
            <a:r>
              <a:rPr lang="en-US" dirty="0"/>
              <a:t>painted by the street artists who can be found at Truck stands all across the country.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a:t>Pakistani trucks are also used as means of displaying the owner or the Painter’s Poetic taste. It also serves as a calligraphic board as well as a notice board for public messages.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Truck art</a:t>
            </a:r>
            <a:endParaRPr lang="en-US" dirty="0"/>
          </a:p>
        </p:txBody>
      </p:sp>
      <p:pic>
        <p:nvPicPr>
          <p:cNvPr id="4" name="Content Placeholder 3" descr="2582646413_79ced03487_b.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2583474522_5bc3f8c9c7_b.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1331620965_06d0936fd4_b.jpg"/>
          <p:cNvPicPr>
            <a:picLocks noGrp="1" noChangeAspect="1"/>
          </p:cNvPicPr>
          <p:nvPr>
            <p:ph idx="1"/>
          </p:nvPr>
        </p:nvPicPr>
        <p:blipFill>
          <a:blip r:embed="rId2"/>
          <a:stretch>
            <a:fillRect/>
          </a:stretch>
        </p:blipFill>
        <p:spPr>
          <a:xfrm>
            <a:off x="2874764" y="1600200"/>
            <a:ext cx="3394472" cy="4525963"/>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D Drive\Department Record\Art &amp; Aesthetics. BFA I\Foundation Year\Craft\images..jpg"/>
          <p:cNvPicPr>
            <a:picLocks noChangeAspect="1" noChangeArrowheads="1"/>
          </p:cNvPicPr>
          <p:nvPr/>
        </p:nvPicPr>
        <p:blipFill>
          <a:blip r:embed="rId2"/>
          <a:srcRect/>
          <a:stretch>
            <a:fillRect/>
          </a:stretch>
        </p:blipFill>
        <p:spPr bwMode="auto">
          <a:xfrm>
            <a:off x="527508" y="2362200"/>
            <a:ext cx="4577892" cy="3429000"/>
          </a:xfrm>
          <a:prstGeom prst="rect">
            <a:avLst/>
          </a:prstGeom>
          <a:noFill/>
        </p:spPr>
      </p:pic>
      <p:pic>
        <p:nvPicPr>
          <p:cNvPr id="8" name="Picture 4" descr="C:\D Drive\Department Record\Art &amp; Aesthetics. BFA I\Foundation Year\Craft\imagesTGUOXR43.jpg"/>
          <p:cNvPicPr>
            <a:picLocks noGrp="1" noChangeAspect="1" noChangeArrowheads="1"/>
          </p:cNvPicPr>
          <p:nvPr>
            <p:ph idx="1"/>
          </p:nvPr>
        </p:nvPicPr>
        <p:blipFill>
          <a:blip r:embed="rId3"/>
          <a:srcRect/>
          <a:stretch>
            <a:fillRect/>
          </a:stretch>
        </p:blipFill>
        <p:spPr bwMode="auto">
          <a:xfrm>
            <a:off x="5867400" y="1672119"/>
            <a:ext cx="2590800" cy="4119081"/>
          </a:xfrm>
          <a:prstGeom prst="rect">
            <a:avLst/>
          </a:prstGeom>
          <a:noFill/>
        </p:spPr>
      </p:pic>
    </p:spTree>
    <p:extLst>
      <p:ext uri="{BB962C8B-B14F-4D97-AF65-F5344CB8AC3E}">
        <p14:creationId xmlns:p14="http://schemas.microsoft.com/office/powerpoint/2010/main" val="15293844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D Drive\Department Record\Art &amp; Aesthetics. BFA I\Foundation Year\Craft\imagesZFRBSZD0.jpg"/>
          <p:cNvPicPr>
            <a:picLocks noChangeAspect="1" noChangeArrowheads="1"/>
          </p:cNvPicPr>
          <p:nvPr/>
        </p:nvPicPr>
        <p:blipFill>
          <a:blip r:embed="rId2"/>
          <a:srcRect/>
          <a:stretch>
            <a:fillRect/>
          </a:stretch>
        </p:blipFill>
        <p:spPr bwMode="auto">
          <a:xfrm>
            <a:off x="3657600" y="3627567"/>
            <a:ext cx="5334000" cy="2849433"/>
          </a:xfrm>
          <a:prstGeom prst="rect">
            <a:avLst/>
          </a:prstGeom>
          <a:noFill/>
        </p:spPr>
      </p:pic>
      <p:pic>
        <p:nvPicPr>
          <p:cNvPr id="6" name="Picture 2" descr="C:\D Drive\Department Record\Art &amp; Aesthetics. BFA I\Foundation Year\Craft\imagesT2A2P9K3.jpg"/>
          <p:cNvPicPr>
            <a:picLocks noGrp="1" noChangeAspect="1" noChangeArrowheads="1"/>
          </p:cNvPicPr>
          <p:nvPr>
            <p:ph idx="1"/>
          </p:nvPr>
        </p:nvPicPr>
        <p:blipFill>
          <a:blip r:embed="rId3"/>
          <a:srcRect/>
          <a:stretch>
            <a:fillRect/>
          </a:stretch>
        </p:blipFill>
        <p:spPr bwMode="auto">
          <a:xfrm>
            <a:off x="1066800" y="533400"/>
            <a:ext cx="4705350" cy="2634996"/>
          </a:xfrm>
          <a:prstGeom prst="rect">
            <a:avLst/>
          </a:prstGeom>
          <a:noFill/>
        </p:spPr>
      </p:pic>
      <p:pic>
        <p:nvPicPr>
          <p:cNvPr id="11266" name="Picture 2" descr="C:\D Drive\Department Record\Art &amp; Aesthetics. BFA I\Foundation Year\Craft\images985D0ADL.jpg"/>
          <p:cNvPicPr>
            <a:picLocks noChangeAspect="1" noChangeArrowheads="1"/>
          </p:cNvPicPr>
          <p:nvPr/>
        </p:nvPicPr>
        <p:blipFill>
          <a:blip r:embed="rId4"/>
          <a:srcRect/>
          <a:stretch>
            <a:fillRect/>
          </a:stretch>
        </p:blipFill>
        <p:spPr bwMode="auto">
          <a:xfrm>
            <a:off x="145942" y="4267201"/>
            <a:ext cx="3435458" cy="2133600"/>
          </a:xfrm>
          <a:prstGeom prst="rect">
            <a:avLst/>
          </a:prstGeom>
          <a:noFill/>
        </p:spPr>
      </p:pic>
    </p:spTree>
    <p:extLst>
      <p:ext uri="{BB962C8B-B14F-4D97-AF65-F5344CB8AC3E}">
        <p14:creationId xmlns:p14="http://schemas.microsoft.com/office/powerpoint/2010/main" val="24838445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 Drive\Department Record\Art &amp; Aesthetics. BFA I\Foundation Year\Craft\488553d1347287383-hilarious-piece-poetry-behind-truck-shair_h8r_pakwheels-com-.jpg"/>
          <p:cNvPicPr>
            <a:picLocks noChangeAspect="1" noChangeArrowheads="1"/>
          </p:cNvPicPr>
          <p:nvPr/>
        </p:nvPicPr>
        <p:blipFill>
          <a:blip r:embed="rId2"/>
          <a:srcRect/>
          <a:stretch>
            <a:fillRect/>
          </a:stretch>
        </p:blipFill>
        <p:spPr bwMode="auto">
          <a:xfrm>
            <a:off x="381000" y="2047875"/>
            <a:ext cx="6096000" cy="4581525"/>
          </a:xfrm>
          <a:prstGeom prst="rect">
            <a:avLst/>
          </a:prstGeom>
          <a:noFill/>
        </p:spPr>
      </p:pic>
      <p:pic>
        <p:nvPicPr>
          <p:cNvPr id="13315" name="Picture 3" descr="C:\D Drive\Department Record\Art &amp; Aesthetics. BFA I\Foundation Year\Craft\imagesHGX3SBCF.jpg"/>
          <p:cNvPicPr>
            <a:picLocks noChangeAspect="1" noChangeArrowheads="1"/>
          </p:cNvPicPr>
          <p:nvPr/>
        </p:nvPicPr>
        <p:blipFill>
          <a:blip r:embed="rId3"/>
          <a:srcRect/>
          <a:stretch>
            <a:fillRect/>
          </a:stretch>
        </p:blipFill>
        <p:spPr bwMode="auto">
          <a:xfrm>
            <a:off x="4781550" y="242481"/>
            <a:ext cx="2990850" cy="2272119"/>
          </a:xfrm>
          <a:prstGeom prst="rect">
            <a:avLst/>
          </a:prstGeom>
          <a:noFill/>
        </p:spPr>
      </p:pic>
    </p:spTree>
    <p:extLst>
      <p:ext uri="{BB962C8B-B14F-4D97-AF65-F5344CB8AC3E}">
        <p14:creationId xmlns:p14="http://schemas.microsoft.com/office/powerpoint/2010/main" val="90161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timthumb.jpg"/>
          <p:cNvPicPr>
            <a:picLocks noGrp="1" noChangeAspect="1"/>
          </p:cNvPicPr>
          <p:nvPr>
            <p:ph idx="1"/>
          </p:nvPr>
        </p:nvPicPr>
        <p:blipFill>
          <a:blip r:embed="rId2"/>
          <a:stretch>
            <a:fillRect/>
          </a:stretch>
        </p:blipFill>
        <p:spPr>
          <a:xfrm>
            <a:off x="1428750" y="2291556"/>
            <a:ext cx="6286500" cy="3143250"/>
          </a:xfr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 Drive\Department Record\Art &amp; Aesthetics. BFA I\Foundation Year\Craft\images.jpg"/>
          <p:cNvPicPr>
            <a:picLocks noChangeAspect="1" noChangeArrowheads="1"/>
          </p:cNvPicPr>
          <p:nvPr/>
        </p:nvPicPr>
        <p:blipFill>
          <a:blip r:embed="rId2"/>
          <a:srcRect/>
          <a:stretch>
            <a:fillRect/>
          </a:stretch>
        </p:blipFill>
        <p:spPr bwMode="auto">
          <a:xfrm>
            <a:off x="2209800" y="3566395"/>
            <a:ext cx="4191000" cy="3139205"/>
          </a:xfrm>
          <a:prstGeom prst="rect">
            <a:avLst/>
          </a:prstGeom>
          <a:noFill/>
        </p:spPr>
      </p:pic>
      <p:pic>
        <p:nvPicPr>
          <p:cNvPr id="12291" name="Picture 3" descr="C:\D Drive\Department Record\Art &amp; Aesthetics. BFA I\Foundation Year\Craft\untitled...png"/>
          <p:cNvPicPr>
            <a:picLocks noChangeAspect="1" noChangeArrowheads="1"/>
          </p:cNvPicPr>
          <p:nvPr/>
        </p:nvPicPr>
        <p:blipFill>
          <a:blip r:embed="rId3"/>
          <a:srcRect/>
          <a:stretch>
            <a:fillRect/>
          </a:stretch>
        </p:blipFill>
        <p:spPr bwMode="auto">
          <a:xfrm>
            <a:off x="1609493" y="381000"/>
            <a:ext cx="5705707" cy="3048000"/>
          </a:xfrm>
          <a:prstGeom prst="rect">
            <a:avLst/>
          </a:prstGeom>
          <a:noFill/>
        </p:spPr>
      </p:pic>
    </p:spTree>
    <p:extLst>
      <p:ext uri="{BB962C8B-B14F-4D97-AF65-F5344CB8AC3E}">
        <p14:creationId xmlns:p14="http://schemas.microsoft.com/office/powerpoint/2010/main" val="884135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textile design3.jpg"/>
          <p:cNvPicPr>
            <a:picLocks noGrp="1" noChangeAspect="1"/>
          </p:cNvPicPr>
          <p:nvPr>
            <p:ph idx="1"/>
          </p:nvPr>
        </p:nvPicPr>
        <p:blipFill>
          <a:blip r:embed="rId2"/>
          <a:stretch>
            <a:fillRect/>
          </a:stretch>
        </p:blipFill>
        <p:spPr>
          <a:xfrm>
            <a:off x="1981200" y="1752600"/>
            <a:ext cx="5715000" cy="3786188"/>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endParaRPr lang="en-US" dirty="0"/>
          </a:p>
        </p:txBody>
      </p:sp>
      <p:pic>
        <p:nvPicPr>
          <p:cNvPr id="4" name="Content Placeholder 3" descr="textiles3.JPG"/>
          <p:cNvPicPr>
            <a:picLocks noGrp="1" noChangeAspect="1"/>
          </p:cNvPicPr>
          <p:nvPr>
            <p:ph idx="1"/>
          </p:nvPr>
        </p:nvPicPr>
        <p:blipFill>
          <a:blip r:embed="rId2"/>
          <a:stretch>
            <a:fillRect/>
          </a:stretch>
        </p:blipFill>
        <p:spPr>
          <a:xfrm>
            <a:off x="1558344" y="1600200"/>
            <a:ext cx="6027312" cy="4525963"/>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Basketry</a:t>
            </a:r>
            <a:endParaRPr lang="en-US" dirty="0"/>
          </a:p>
        </p:txBody>
      </p:sp>
      <p:sp>
        <p:nvSpPr>
          <p:cNvPr id="3" name="Content Placeholder 2"/>
          <p:cNvSpPr>
            <a:spLocks noGrp="1"/>
          </p:cNvSpPr>
          <p:nvPr>
            <p:ph idx="1"/>
          </p:nvPr>
        </p:nvSpPr>
        <p:spPr/>
        <p:txBody>
          <a:bodyPr>
            <a:normAutofit fontScale="92500"/>
          </a:bodyPr>
          <a:lstStyle/>
          <a:p>
            <a:r>
              <a:rPr lang="en-US" dirty="0" smtClean="0"/>
              <a:t>Cane Basket Work include stripped cane woven by skilled craftsmen to produce articles of utility such as baskets, hand bags, ladies bags, mats etc. in elegant designs decorated with floral patterns which make these articles popular due to their delicate craftsmanship.</a:t>
            </a:r>
          </a:p>
          <a:p>
            <a:r>
              <a:rPr lang="en-US" dirty="0" smtClean="0"/>
              <a:t> In the northern areas and hill stations, the canes and the handicrafts made of cane are very famous among the tourists and holiday makers.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Basketry</a:t>
            </a:r>
            <a:endParaRPr lang="en-US" dirty="0"/>
          </a:p>
        </p:txBody>
      </p:sp>
      <p:pic>
        <p:nvPicPr>
          <p:cNvPr id="4" name="Content Placeholder 3" descr="3006685.jpg"/>
          <p:cNvPicPr>
            <a:picLocks noGrp="1" noChangeAspect="1"/>
          </p:cNvPicPr>
          <p:nvPr>
            <p:ph idx="1"/>
          </p:nvPr>
        </p:nvPicPr>
        <p:blipFill>
          <a:blip r:embed="rId2"/>
          <a:stretch>
            <a:fillRect/>
          </a:stretch>
        </p:blipFill>
        <p:spPr>
          <a:xfrm>
            <a:off x="2362200" y="1752600"/>
            <a:ext cx="5003800" cy="3759998"/>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8184516852_25585d15b0_z.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basket_weaving.jpg"/>
          <p:cNvPicPr>
            <a:picLocks noGrp="1" noChangeAspect="1"/>
          </p:cNvPicPr>
          <p:nvPr>
            <p:ph idx="1"/>
          </p:nvPr>
        </p:nvPicPr>
        <p:blipFill>
          <a:blip r:embed="rId2"/>
          <a:stretch>
            <a:fillRect/>
          </a:stretch>
        </p:blipFill>
        <p:spPr>
          <a:xfrm>
            <a:off x="2190750" y="2077244"/>
            <a:ext cx="4762500" cy="3571875"/>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tumblr_lydu1icptN1r0qpnio1_500.jpg"/>
          <p:cNvPicPr>
            <a:picLocks noGrp="1" noChangeAspect="1"/>
          </p:cNvPicPr>
          <p:nvPr>
            <p:ph idx="1"/>
          </p:nvPr>
        </p:nvPicPr>
        <p:blipFill>
          <a:blip r:embed="rId2"/>
          <a:stretch>
            <a:fillRect/>
          </a:stretch>
        </p:blipFill>
        <p:spPr>
          <a:xfrm>
            <a:off x="1397000" y="1761331"/>
            <a:ext cx="6350000" cy="42037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Embroidery</a:t>
            </a:r>
            <a:br>
              <a:rPr lang="en-US" dirty="0" smtClean="0"/>
            </a:br>
            <a:endParaRPr lang="en-US" dirty="0"/>
          </a:p>
        </p:txBody>
      </p:sp>
      <p:sp>
        <p:nvSpPr>
          <p:cNvPr id="3" name="Content Placeholder 2"/>
          <p:cNvSpPr>
            <a:spLocks noGrp="1"/>
          </p:cNvSpPr>
          <p:nvPr>
            <p:ph idx="1"/>
          </p:nvPr>
        </p:nvSpPr>
        <p:spPr>
          <a:xfrm>
            <a:off x="457200" y="1143000"/>
            <a:ext cx="8229600" cy="5715000"/>
          </a:xfrm>
        </p:spPr>
        <p:txBody>
          <a:bodyPr>
            <a:normAutofit fontScale="92500"/>
          </a:bodyPr>
          <a:lstStyle/>
          <a:p>
            <a:r>
              <a:rPr lang="en-US" dirty="0"/>
              <a:t>Embroidery has been an old </a:t>
            </a:r>
            <a:r>
              <a:rPr lang="en-US" dirty="0" smtClean="0"/>
              <a:t>art/craft </a:t>
            </a:r>
            <a:r>
              <a:rPr lang="en-US" dirty="0"/>
              <a:t>that has been around as long as people can remember. Over the years in Pakistan it's taken a beautiful turn, with various stitches being invented, and each as </a:t>
            </a:r>
            <a:r>
              <a:rPr lang="en-US" dirty="0" smtClean="0"/>
              <a:t>fabulous </a:t>
            </a:r>
            <a:r>
              <a:rPr lang="en-US" dirty="0"/>
              <a:t>as the next one. </a:t>
            </a:r>
            <a:endParaRPr lang="en-US" dirty="0" smtClean="0"/>
          </a:p>
          <a:p>
            <a:r>
              <a:rPr lang="en-US" dirty="0" smtClean="0"/>
              <a:t>While </a:t>
            </a:r>
            <a:r>
              <a:rPr lang="en-US" dirty="0"/>
              <a:t>a lot of the stitches are distinctive, and are named after the region they are mostly found in, such as a Sindhi </a:t>
            </a:r>
            <a:r>
              <a:rPr lang="en-US" dirty="0" err="1"/>
              <a:t>Karhai</a:t>
            </a:r>
            <a:r>
              <a:rPr lang="en-US" dirty="0"/>
              <a:t>, Kashmiri </a:t>
            </a:r>
            <a:r>
              <a:rPr lang="en-US" dirty="0" err="1"/>
              <a:t>Karhai</a:t>
            </a:r>
            <a:r>
              <a:rPr lang="en-US" dirty="0"/>
              <a:t>, there are even some that have even been named after the big politicians of Pakistan, such as a Benazir Stitch and a </a:t>
            </a:r>
            <a:r>
              <a:rPr lang="en-US" dirty="0" err="1"/>
              <a:t>Nawaz</a:t>
            </a:r>
            <a:r>
              <a:rPr lang="en-US" dirty="0"/>
              <a:t> Sharif stitch.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craft?</a:t>
            </a:r>
            <a:endParaRPr lang="en-US" dirty="0"/>
          </a:p>
        </p:txBody>
      </p:sp>
      <p:sp>
        <p:nvSpPr>
          <p:cNvPr id="3" name="Content Placeholder 2"/>
          <p:cNvSpPr>
            <a:spLocks noGrp="1"/>
          </p:cNvSpPr>
          <p:nvPr>
            <p:ph idx="1"/>
          </p:nvPr>
        </p:nvSpPr>
        <p:spPr/>
        <p:txBody>
          <a:bodyPr/>
          <a:lstStyle/>
          <a:p>
            <a:r>
              <a:rPr lang="en-US" dirty="0" smtClean="0"/>
              <a:t>Expression of creativity through using hands (man made).</a:t>
            </a:r>
          </a:p>
          <a:p>
            <a:endParaRPr lang="en-US" dirty="0"/>
          </a:p>
          <a:p>
            <a:r>
              <a:rPr lang="en-US" dirty="0"/>
              <a:t>An activity involving skill in making </a:t>
            </a:r>
            <a:r>
              <a:rPr lang="en-US" dirty="0" smtClean="0"/>
              <a:t>things.</a:t>
            </a:r>
          </a:p>
          <a:p>
            <a:endParaRPr lang="en-US" dirty="0" smtClean="0"/>
          </a:p>
          <a:p>
            <a:r>
              <a:rPr lang="en-US" dirty="0" smtClean="0"/>
              <a:t>The word, after all, is the German </a:t>
            </a:r>
            <a:r>
              <a:rPr lang="en-US" i="1" dirty="0" smtClean="0"/>
              <a:t>Kraft</a:t>
            </a:r>
            <a:r>
              <a:rPr lang="en-US" dirty="0" smtClean="0"/>
              <a:t>, simply means power or ability.</a:t>
            </a:r>
          </a:p>
          <a:p>
            <a:pPr>
              <a:buNone/>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a:xfrm>
            <a:off x="457200" y="609600"/>
            <a:ext cx="8229600" cy="5516563"/>
          </a:xfrm>
        </p:spPr>
        <p:txBody>
          <a:bodyPr>
            <a:normAutofit fontScale="92500" lnSpcReduction="10000"/>
          </a:bodyPr>
          <a:lstStyle/>
          <a:p>
            <a:r>
              <a:rPr lang="en-US" dirty="0" smtClean="0"/>
              <a:t>Embroidery is one of the most required handicrafts of Pakistan the world over. Multan, Bahawalpur and surrounding areas are full of gifted men and women who produce one of the most adorable cross stitch. "</a:t>
            </a:r>
            <a:r>
              <a:rPr lang="en-US" b="1" dirty="0" err="1" smtClean="0"/>
              <a:t>Tilla</a:t>
            </a:r>
            <a:r>
              <a:rPr lang="en-US" dirty="0" smtClean="0"/>
              <a:t>" work, Pearl work and "</a:t>
            </a:r>
            <a:r>
              <a:rPr lang="en-US" b="1" dirty="0" err="1" smtClean="0"/>
              <a:t>Salma</a:t>
            </a:r>
            <a:r>
              <a:rPr lang="en-US" dirty="0" smtClean="0"/>
              <a:t> </a:t>
            </a:r>
            <a:r>
              <a:rPr lang="en-US" b="1" dirty="0" err="1" smtClean="0"/>
              <a:t>Sitary</a:t>
            </a:r>
            <a:r>
              <a:rPr lang="en-US" dirty="0" smtClean="0"/>
              <a:t>" work of NWFP are very famous throughout the country. Swat is well-known due to thread embroidery, whereas, in </a:t>
            </a:r>
            <a:r>
              <a:rPr lang="en-US" b="1" dirty="0" err="1" smtClean="0"/>
              <a:t>D.G.Khan</a:t>
            </a:r>
            <a:r>
              <a:rPr lang="en-US" b="1" dirty="0" smtClean="0"/>
              <a:t> mirror work </a:t>
            </a:r>
            <a:r>
              <a:rPr lang="en-US" dirty="0" smtClean="0"/>
              <a:t>is done on clothes. Works of these types are called "</a:t>
            </a:r>
            <a:r>
              <a:rPr lang="en-US" b="1" dirty="0" err="1" smtClean="0"/>
              <a:t>Kadhai</a:t>
            </a:r>
            <a:r>
              <a:rPr lang="en-US" dirty="0" smtClean="0"/>
              <a:t>." </a:t>
            </a:r>
            <a:r>
              <a:rPr lang="en-US" b="1" dirty="0" err="1" smtClean="0"/>
              <a:t>Chitrali</a:t>
            </a:r>
            <a:r>
              <a:rPr lang="en-US" dirty="0" smtClean="0"/>
              <a:t> "</a:t>
            </a:r>
            <a:r>
              <a:rPr lang="en-US" b="1" dirty="0" smtClean="0"/>
              <a:t>Patti</a:t>
            </a:r>
            <a:r>
              <a:rPr lang="en-US" dirty="0" smtClean="0"/>
              <a:t>," that is woven on hand looms and </a:t>
            </a:r>
            <a:r>
              <a:rPr lang="en-US" dirty="0" err="1" smtClean="0"/>
              <a:t>Kadhai</a:t>
            </a:r>
            <a:r>
              <a:rPr lang="en-US" dirty="0" smtClean="0"/>
              <a:t> done on </a:t>
            </a:r>
            <a:r>
              <a:rPr lang="en-US" dirty="0" err="1" smtClean="0"/>
              <a:t>Chitrali</a:t>
            </a:r>
            <a:r>
              <a:rPr lang="en-US" dirty="0" smtClean="0"/>
              <a:t> </a:t>
            </a:r>
            <a:r>
              <a:rPr lang="en-US" dirty="0" err="1" smtClean="0"/>
              <a:t>Chugha</a:t>
            </a:r>
            <a:r>
              <a:rPr lang="en-US" dirty="0" smtClean="0"/>
              <a:t> is very famous.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Tilla</a:t>
            </a:r>
            <a:r>
              <a:rPr lang="en-US" dirty="0" smtClean="0"/>
              <a:t>, </a:t>
            </a:r>
            <a:r>
              <a:rPr lang="en-US" dirty="0" err="1" smtClean="0"/>
              <a:t>Salma</a:t>
            </a:r>
            <a:r>
              <a:rPr lang="en-US" dirty="0" smtClean="0"/>
              <a:t> &amp; </a:t>
            </a:r>
            <a:r>
              <a:rPr lang="en-US" dirty="0" err="1" smtClean="0"/>
              <a:t>Sitara</a:t>
            </a:r>
            <a:r>
              <a:rPr lang="en-US" dirty="0" smtClean="0"/>
              <a:t> work</a:t>
            </a:r>
            <a:endParaRPr lang="ur-PK" dirty="0"/>
          </a:p>
        </p:txBody>
      </p:sp>
      <p:sp>
        <p:nvSpPr>
          <p:cNvPr id="3" name="Content Placeholder 2"/>
          <p:cNvSpPr>
            <a:spLocks noGrp="1"/>
          </p:cNvSpPr>
          <p:nvPr>
            <p:ph idx="1"/>
          </p:nvPr>
        </p:nvSpPr>
        <p:spPr/>
        <p:txBody>
          <a:bodyPr/>
          <a:lstStyle/>
          <a:p>
            <a:endParaRPr lang="ur-PK" dirty="0"/>
          </a:p>
        </p:txBody>
      </p:sp>
      <p:pic>
        <p:nvPicPr>
          <p:cNvPr id="8194" name="Picture 2" descr="C:\D Drive\Department Record\Art &amp; Aesthetics. BFA I\Foundation Year\Craft\999701911399194382.jpg"/>
          <p:cNvPicPr>
            <a:picLocks noChangeAspect="1" noChangeArrowheads="1"/>
          </p:cNvPicPr>
          <p:nvPr/>
        </p:nvPicPr>
        <p:blipFill>
          <a:blip r:embed="rId2"/>
          <a:srcRect/>
          <a:stretch>
            <a:fillRect/>
          </a:stretch>
        </p:blipFill>
        <p:spPr bwMode="auto">
          <a:xfrm rot="5400000">
            <a:off x="3549650" y="2025650"/>
            <a:ext cx="5435600" cy="4076700"/>
          </a:xfrm>
          <a:prstGeom prst="rect">
            <a:avLst/>
          </a:prstGeom>
          <a:noFill/>
        </p:spPr>
      </p:pic>
      <p:pic>
        <p:nvPicPr>
          <p:cNvPr id="8195" name="Picture 3" descr="C:\D Drive\Department Record\Art &amp; Aesthetics. BFA I\Foundation Year\Craft\20150516_193017_1024x1024.jpg"/>
          <p:cNvPicPr>
            <a:picLocks noChangeAspect="1" noChangeArrowheads="1"/>
          </p:cNvPicPr>
          <p:nvPr/>
        </p:nvPicPr>
        <p:blipFill>
          <a:blip r:embed="rId3"/>
          <a:srcRect/>
          <a:stretch>
            <a:fillRect/>
          </a:stretch>
        </p:blipFill>
        <p:spPr bwMode="auto">
          <a:xfrm>
            <a:off x="752475" y="1447800"/>
            <a:ext cx="2828925" cy="5029200"/>
          </a:xfrm>
          <a:prstGeom prst="rect">
            <a:avLst/>
          </a:prstGeom>
          <a:noFill/>
        </p:spPr>
      </p:pic>
    </p:spTree>
    <p:extLst>
      <p:ext uri="{BB962C8B-B14F-4D97-AF65-F5344CB8AC3E}">
        <p14:creationId xmlns:p14="http://schemas.microsoft.com/office/powerpoint/2010/main" val="2008223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 Drive\Department Record\Art &amp; Aesthetics. BFA I\Foundation Year\Craft\images0X5P39GI.jpg"/>
          <p:cNvPicPr>
            <a:picLocks noChangeAspect="1" noChangeArrowheads="1"/>
          </p:cNvPicPr>
          <p:nvPr/>
        </p:nvPicPr>
        <p:blipFill>
          <a:blip r:embed="rId2"/>
          <a:srcRect/>
          <a:stretch>
            <a:fillRect/>
          </a:stretch>
        </p:blipFill>
        <p:spPr bwMode="auto">
          <a:xfrm>
            <a:off x="5867400" y="1325380"/>
            <a:ext cx="2971800" cy="4465820"/>
          </a:xfrm>
          <a:prstGeom prst="rect">
            <a:avLst/>
          </a:prstGeom>
          <a:noFill/>
        </p:spPr>
      </p:pic>
      <p:pic>
        <p:nvPicPr>
          <p:cNvPr id="9219" name="Picture 3" descr="C:\D Drive\Department Record\Art &amp; Aesthetics. BFA I\Foundation Year\Craft\3426557434_37d6f45032.jpg"/>
          <p:cNvPicPr>
            <a:picLocks noChangeAspect="1" noChangeArrowheads="1"/>
          </p:cNvPicPr>
          <p:nvPr/>
        </p:nvPicPr>
        <p:blipFill>
          <a:blip r:embed="rId3"/>
          <a:srcRect/>
          <a:stretch>
            <a:fillRect/>
          </a:stretch>
        </p:blipFill>
        <p:spPr bwMode="auto">
          <a:xfrm>
            <a:off x="228600" y="1752600"/>
            <a:ext cx="5410200" cy="4057650"/>
          </a:xfrm>
          <a:prstGeom prst="rect">
            <a:avLst/>
          </a:prstGeom>
          <a:noFill/>
        </p:spPr>
      </p:pic>
    </p:spTree>
    <p:extLst>
      <p:ext uri="{BB962C8B-B14F-4D97-AF65-F5344CB8AC3E}">
        <p14:creationId xmlns:p14="http://schemas.microsoft.com/office/powerpoint/2010/main" val="340310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Chiatrali</a:t>
            </a:r>
            <a:r>
              <a:rPr lang="en-US" dirty="0" smtClean="0"/>
              <a:t> dress</a:t>
            </a:r>
            <a:endParaRPr lang="ur-PK" dirty="0"/>
          </a:p>
        </p:txBody>
      </p:sp>
      <p:pic>
        <p:nvPicPr>
          <p:cNvPr id="7172" name="Picture 4" descr="C:\D Drive\Department Record\Art &amp; Aesthetics. BFA I\Foundation Year\Craft\CORREA_DE_AFGANOS_HIP_FALDA_danza_del.jpg"/>
          <p:cNvPicPr>
            <a:picLocks noGrp="1" noChangeAspect="1" noChangeArrowheads="1"/>
          </p:cNvPicPr>
          <p:nvPr>
            <p:ph idx="1"/>
          </p:nvPr>
        </p:nvPicPr>
        <p:blipFill>
          <a:blip r:embed="rId2"/>
          <a:srcRect/>
          <a:stretch>
            <a:fillRect/>
          </a:stretch>
        </p:blipFill>
        <p:spPr bwMode="auto">
          <a:xfrm>
            <a:off x="4873990" y="751152"/>
            <a:ext cx="3050810" cy="5649648"/>
          </a:xfrm>
          <a:prstGeom prst="rect">
            <a:avLst/>
          </a:prstGeom>
          <a:noFill/>
        </p:spPr>
      </p:pic>
    </p:spTree>
    <p:extLst>
      <p:ext uri="{BB962C8B-B14F-4D97-AF65-F5344CB8AC3E}">
        <p14:creationId xmlns:p14="http://schemas.microsoft.com/office/powerpoint/2010/main" val="3566729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a:xfrm>
            <a:off x="457200" y="457200"/>
            <a:ext cx="8229600" cy="5668963"/>
          </a:xfrm>
        </p:spPr>
        <p:txBody>
          <a:bodyPr>
            <a:normAutofit/>
          </a:bodyPr>
          <a:lstStyle/>
          <a:p>
            <a:r>
              <a:rPr lang="en-US" dirty="0" smtClean="0"/>
              <a:t>Similarly, </a:t>
            </a:r>
            <a:r>
              <a:rPr lang="en-US" b="1" dirty="0" err="1" smtClean="0"/>
              <a:t>sheesha</a:t>
            </a:r>
            <a:r>
              <a:rPr lang="en-US" dirty="0" smtClean="0"/>
              <a:t> or </a:t>
            </a:r>
            <a:r>
              <a:rPr lang="en-US" b="1" dirty="0" smtClean="0"/>
              <a:t>mirror work </a:t>
            </a:r>
            <a:r>
              <a:rPr lang="en-US" dirty="0" smtClean="0"/>
              <a:t>has also been used to decorate fabric. Sewing mirror into a design is hard enough, but when you combine elements of design and pattern into it, as well as bright, beautiful colors, it transforms the piece into an immediate piece of art.</a:t>
            </a:r>
          </a:p>
          <a:p>
            <a:r>
              <a:rPr lang="en-US" dirty="0" smtClean="0"/>
              <a:t>These days, a lot of embroidery is done by machines. But the intricacy of hand-embroidery is still unbeaten.</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Kashmiri stitch</a:t>
            </a:r>
            <a:endParaRPr lang="en-US" dirty="0"/>
          </a:p>
        </p:txBody>
      </p:sp>
      <p:pic>
        <p:nvPicPr>
          <p:cNvPr id="4" name="Content Placeholder 3" descr="974731448_f9f8ccf29b_b.jpg"/>
          <p:cNvPicPr>
            <a:picLocks noGrp="1" noChangeAspect="1"/>
          </p:cNvPicPr>
          <p:nvPr>
            <p:ph idx="1"/>
          </p:nvPr>
        </p:nvPicPr>
        <p:blipFill>
          <a:blip r:embed="rId2"/>
          <a:stretch>
            <a:fillRect/>
          </a:stretch>
        </p:blipFill>
        <p:spPr>
          <a:xfrm>
            <a:off x="1447800" y="1219200"/>
            <a:ext cx="6034617" cy="45259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Balochi</a:t>
            </a:r>
            <a:r>
              <a:rPr lang="en-US" dirty="0" smtClean="0"/>
              <a:t> Stitch</a:t>
            </a:r>
            <a:endParaRPr lang="en-US" dirty="0"/>
          </a:p>
        </p:txBody>
      </p:sp>
      <p:pic>
        <p:nvPicPr>
          <p:cNvPr id="4" name="Content Placeholder 3" descr="008.jpg"/>
          <p:cNvPicPr>
            <a:picLocks noGrp="1" noChangeAspect="1"/>
          </p:cNvPicPr>
          <p:nvPr>
            <p:ph idx="1"/>
          </p:nvPr>
        </p:nvPicPr>
        <p:blipFill>
          <a:blip r:embed="rId2" cstate="print"/>
          <a:stretch>
            <a:fillRect/>
          </a:stretch>
        </p:blipFill>
        <p:spPr>
          <a:xfrm>
            <a:off x="3598918" y="1600200"/>
            <a:ext cx="1946164" cy="452596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thar2vl3.jpg"/>
          <p:cNvPicPr>
            <a:picLocks noGrp="1" noChangeAspect="1"/>
          </p:cNvPicPr>
          <p:nvPr>
            <p:ph idx="1"/>
          </p:nvPr>
        </p:nvPicPr>
        <p:blipFill>
          <a:blip r:embed="rId2"/>
          <a:stretch>
            <a:fillRect/>
          </a:stretch>
        </p:blipFill>
        <p:spPr>
          <a:xfrm>
            <a:off x="2743200" y="457200"/>
            <a:ext cx="3986901" cy="6128015"/>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6" name="Content Placeholder 5" descr="baluchi-cap.jpg"/>
          <p:cNvPicPr>
            <a:picLocks noGrp="1" noChangeAspect="1"/>
          </p:cNvPicPr>
          <p:nvPr>
            <p:ph idx="1"/>
          </p:nvPr>
        </p:nvPicPr>
        <p:blipFill>
          <a:blip r:embed="rId2"/>
          <a:stretch>
            <a:fillRect/>
          </a:stretch>
        </p:blipFill>
        <p:spPr>
          <a:xfrm>
            <a:off x="2362200" y="1371600"/>
            <a:ext cx="4743450" cy="4143543"/>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Embroidered cover from Hunza</a:t>
            </a:r>
            <a:endParaRPr lang="en-US" dirty="0"/>
          </a:p>
        </p:txBody>
      </p:sp>
      <p:pic>
        <p:nvPicPr>
          <p:cNvPr id="4" name="Content Placeholder 3" descr="hunza1xo0.jpg"/>
          <p:cNvPicPr>
            <a:picLocks noGrp="1" noChangeAspect="1"/>
          </p:cNvPicPr>
          <p:nvPr>
            <p:ph idx="1"/>
          </p:nvPr>
        </p:nvPicPr>
        <p:blipFill>
          <a:blip r:embed="rId2"/>
          <a:stretch>
            <a:fillRect/>
          </a:stretch>
        </p:blipFill>
        <p:spPr>
          <a:xfrm>
            <a:off x="1544600" y="1600200"/>
            <a:ext cx="6054800" cy="4525963"/>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a:xfrm>
            <a:off x="457200" y="762000"/>
            <a:ext cx="8229600" cy="5364163"/>
          </a:xfrm>
        </p:spPr>
        <p:txBody>
          <a:bodyPr/>
          <a:lstStyle/>
          <a:p>
            <a:pPr>
              <a:buNone/>
            </a:pPr>
            <a:endParaRPr lang="en-US" dirty="0" smtClean="0"/>
          </a:p>
          <a:p>
            <a:r>
              <a:rPr lang="en-US" dirty="0" smtClean="0"/>
              <a:t> </a:t>
            </a:r>
            <a:r>
              <a:rPr lang="en-US" dirty="0"/>
              <a:t>The traditional </a:t>
            </a:r>
            <a:r>
              <a:rPr lang="en-US" dirty="0" smtClean="0"/>
              <a:t>term </a:t>
            </a:r>
            <a:r>
              <a:rPr lang="en-US" b="1" i="1" dirty="0" smtClean="0"/>
              <a:t>craftsman</a:t>
            </a:r>
            <a:r>
              <a:rPr lang="en-US" dirty="0"/>
              <a:t> and </a:t>
            </a:r>
            <a:r>
              <a:rPr lang="en-US" b="1" i="1" dirty="0"/>
              <a:t>craftswoman</a:t>
            </a:r>
            <a:r>
              <a:rPr lang="en-US" dirty="0"/>
              <a:t> are nowadays often replaced by </a:t>
            </a:r>
            <a:r>
              <a:rPr lang="en-US" b="1" i="1" dirty="0"/>
              <a:t>artisan</a:t>
            </a:r>
            <a:r>
              <a:rPr lang="en-US" dirty="0"/>
              <a:t> and rarely by </a:t>
            </a:r>
            <a:r>
              <a:rPr lang="en-US" b="1" i="1" dirty="0"/>
              <a:t>craftsperson</a:t>
            </a:r>
            <a:r>
              <a:rPr lang="en-US" dirty="0"/>
              <a:t> (craftspeople</a:t>
            </a:r>
            <a:r>
              <a:rPr lang="en-US" dirty="0" smtClean="0"/>
              <a:t>).</a:t>
            </a:r>
          </a:p>
          <a:p>
            <a:pPr>
              <a:buNone/>
            </a:pPr>
            <a:endParaRPr lang="en-US" dirty="0" smtClean="0"/>
          </a:p>
          <a:p>
            <a:r>
              <a:rPr lang="en-US" dirty="0" smtClean="0"/>
              <a:t>Craft is a form of </a:t>
            </a:r>
            <a:r>
              <a:rPr lang="en-US" b="1" dirty="0" smtClean="0"/>
              <a:t>transformation.</a:t>
            </a:r>
            <a:r>
              <a:rPr lang="en-US" dirty="0" smtClean="0"/>
              <a:t> </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Sindhi </a:t>
            </a:r>
            <a:r>
              <a:rPr lang="en-US" dirty="0" err="1" smtClean="0"/>
              <a:t>Stich</a:t>
            </a:r>
            <a:endParaRPr lang="ur-PK" dirty="0"/>
          </a:p>
        </p:txBody>
      </p:sp>
      <p:pic>
        <p:nvPicPr>
          <p:cNvPr id="3074" name="Picture 2" descr="C:\D Drive\Department Record\Art &amp; Aesthetics. BFA I\Foundation Year\Craft\2011-01-10 14_33_59.jpg"/>
          <p:cNvPicPr>
            <a:picLocks noGrp="1" noChangeAspect="1" noChangeArrowheads="1"/>
          </p:cNvPicPr>
          <p:nvPr>
            <p:ph idx="1"/>
          </p:nvPr>
        </p:nvPicPr>
        <p:blipFill>
          <a:blip r:embed="rId2"/>
          <a:srcRect/>
          <a:stretch>
            <a:fillRect/>
          </a:stretch>
        </p:blipFill>
        <p:spPr bwMode="auto">
          <a:xfrm>
            <a:off x="2700337" y="1962944"/>
            <a:ext cx="3743325" cy="3800475"/>
          </a:xfrm>
          <a:prstGeom prst="rect">
            <a:avLst/>
          </a:prstGeom>
          <a:noFill/>
        </p:spPr>
      </p:pic>
    </p:spTree>
    <p:extLst>
      <p:ext uri="{BB962C8B-B14F-4D97-AF65-F5344CB8AC3E}">
        <p14:creationId xmlns:p14="http://schemas.microsoft.com/office/powerpoint/2010/main" val="3079962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1785633032_a6038ed9ca_z.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7389494526_394a2cd754_z.jpg"/>
          <p:cNvPicPr>
            <a:picLocks noGrp="1" noChangeAspect="1"/>
          </p:cNvPicPr>
          <p:nvPr>
            <p:ph idx="1"/>
          </p:nvPr>
        </p:nvPicPr>
        <p:blipFill>
          <a:blip r:embed="rId2"/>
          <a:stretch>
            <a:fillRect/>
          </a:stretch>
        </p:blipFill>
        <p:spPr>
          <a:xfrm>
            <a:off x="2309018" y="1600200"/>
            <a:ext cx="4525963" cy="4525963"/>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Sindhi Stitch</a:t>
            </a:r>
            <a:endParaRPr lang="en-US" dirty="0"/>
          </a:p>
        </p:txBody>
      </p:sp>
      <p:pic>
        <p:nvPicPr>
          <p:cNvPr id="4" name="Content Placeholder 3" descr="449552705_5e8cfc6b20_z.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 Drive\Department Record\Art &amp; Aesthetics. BFA I\Foundation Year\Craft\88a26d929cbed9831704f9177b46c0f8.jpg"/>
          <p:cNvPicPr>
            <a:picLocks noChangeAspect="1" noChangeArrowheads="1"/>
          </p:cNvPicPr>
          <p:nvPr/>
        </p:nvPicPr>
        <p:blipFill>
          <a:blip r:embed="rId2"/>
          <a:srcRect/>
          <a:stretch>
            <a:fillRect/>
          </a:stretch>
        </p:blipFill>
        <p:spPr bwMode="auto">
          <a:xfrm>
            <a:off x="4643732" y="990600"/>
            <a:ext cx="4119268" cy="5486400"/>
          </a:xfrm>
          <a:prstGeom prst="rect">
            <a:avLst/>
          </a:prstGeom>
          <a:noFill/>
        </p:spPr>
      </p:pic>
      <p:pic>
        <p:nvPicPr>
          <p:cNvPr id="4099" name="Picture 3" descr="C:\D Drive\Department Record\Art &amp; Aesthetics. BFA I\Foundation Year\Craft\31-algerian-eyest1-sampler.jpg"/>
          <p:cNvPicPr>
            <a:picLocks noChangeAspect="1" noChangeArrowheads="1"/>
          </p:cNvPicPr>
          <p:nvPr/>
        </p:nvPicPr>
        <p:blipFill>
          <a:blip r:embed="rId3"/>
          <a:srcRect/>
          <a:stretch>
            <a:fillRect/>
          </a:stretch>
        </p:blipFill>
        <p:spPr bwMode="auto">
          <a:xfrm rot="5400000">
            <a:off x="-488893" y="1949248"/>
            <a:ext cx="5638802" cy="3569105"/>
          </a:xfrm>
          <a:prstGeom prst="rect">
            <a:avLst/>
          </a:prstGeom>
          <a:noFill/>
        </p:spPr>
      </p:pic>
    </p:spTree>
    <p:extLst>
      <p:ext uri="{BB962C8B-B14F-4D97-AF65-F5344CB8AC3E}">
        <p14:creationId xmlns:p14="http://schemas.microsoft.com/office/powerpoint/2010/main" val="2464536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 Drive\Department Record\Art &amp; Aesthetics. BFA I\Foundation Year\Craft\imagesYIN3IUZ5.jpg"/>
          <p:cNvPicPr>
            <a:picLocks noChangeAspect="1" noChangeArrowheads="1"/>
          </p:cNvPicPr>
          <p:nvPr/>
        </p:nvPicPr>
        <p:blipFill>
          <a:blip r:embed="rId2"/>
          <a:srcRect/>
          <a:stretch>
            <a:fillRect/>
          </a:stretch>
        </p:blipFill>
        <p:spPr bwMode="auto">
          <a:xfrm>
            <a:off x="4776788" y="2856917"/>
            <a:ext cx="4214812" cy="3543883"/>
          </a:xfrm>
          <a:prstGeom prst="rect">
            <a:avLst/>
          </a:prstGeom>
          <a:noFill/>
        </p:spPr>
      </p:pic>
      <p:pic>
        <p:nvPicPr>
          <p:cNvPr id="5123" name="Picture 3" descr="C:\D Drive\Department Record\Art &amp; Aesthetics. BFA I\Foundation Year\Craft\imagesHGKHWCSG.jpg"/>
          <p:cNvPicPr>
            <a:picLocks noChangeAspect="1" noChangeArrowheads="1"/>
          </p:cNvPicPr>
          <p:nvPr/>
        </p:nvPicPr>
        <p:blipFill>
          <a:blip r:embed="rId3"/>
          <a:srcRect/>
          <a:stretch>
            <a:fillRect/>
          </a:stretch>
        </p:blipFill>
        <p:spPr bwMode="auto">
          <a:xfrm>
            <a:off x="161924" y="1490201"/>
            <a:ext cx="4333876" cy="2796049"/>
          </a:xfrm>
          <a:prstGeom prst="rect">
            <a:avLst/>
          </a:prstGeom>
          <a:noFill/>
        </p:spPr>
      </p:pic>
    </p:spTree>
    <p:extLst>
      <p:ext uri="{BB962C8B-B14F-4D97-AF65-F5344CB8AC3E}">
        <p14:creationId xmlns:p14="http://schemas.microsoft.com/office/powerpoint/2010/main" val="2013283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 Drive\Department Record\Art &amp; Aesthetics. BFA I\Foundation Year\Craft\untitled.png"/>
          <p:cNvPicPr>
            <a:picLocks noGrp="1" noChangeAspect="1" noChangeArrowheads="1"/>
          </p:cNvPicPr>
          <p:nvPr>
            <p:ph idx="1"/>
          </p:nvPr>
        </p:nvPicPr>
        <p:blipFill>
          <a:blip r:embed="rId2"/>
          <a:srcRect/>
          <a:stretch>
            <a:fillRect/>
          </a:stretch>
        </p:blipFill>
        <p:spPr bwMode="auto">
          <a:xfrm>
            <a:off x="2309018" y="1600200"/>
            <a:ext cx="4525963" cy="4525963"/>
          </a:xfrm>
          <a:prstGeom prst="rect">
            <a:avLst/>
          </a:prstGeom>
          <a:noFill/>
        </p:spPr>
      </p:pic>
    </p:spTree>
    <p:extLst>
      <p:ext uri="{BB962C8B-B14F-4D97-AF65-F5344CB8AC3E}">
        <p14:creationId xmlns:p14="http://schemas.microsoft.com/office/powerpoint/2010/main" val="1346160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Desert </a:t>
            </a:r>
            <a:r>
              <a:rPr lang="en-US" dirty="0" err="1" smtClean="0"/>
              <a:t>Thar</a:t>
            </a:r>
            <a:r>
              <a:rPr lang="en-US" dirty="0" smtClean="0"/>
              <a:t> lady</a:t>
            </a:r>
            <a:endParaRPr lang="en-US" dirty="0"/>
          </a:p>
        </p:txBody>
      </p:sp>
      <p:pic>
        <p:nvPicPr>
          <p:cNvPr id="4" name="Content Placeholder 3" descr="thar3qh4.jpg"/>
          <p:cNvPicPr>
            <a:picLocks noGrp="1" noChangeAspect="1"/>
          </p:cNvPicPr>
          <p:nvPr>
            <p:ph idx="1"/>
          </p:nvPr>
        </p:nvPicPr>
        <p:blipFill>
          <a:blip r:embed="rId2"/>
          <a:stretch>
            <a:fillRect/>
          </a:stretch>
        </p:blipFill>
        <p:spPr>
          <a:xfrm>
            <a:off x="3099699" y="1600200"/>
            <a:ext cx="2944602" cy="4525963"/>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Royal crafts produced and flourished in Urban areas</a:t>
            </a:r>
            <a:br>
              <a:rPr lang="en-US" dirty="0" smtClean="0"/>
            </a:br>
            <a:endParaRPr lang="en-US" dirty="0"/>
          </a:p>
        </p:txBody>
      </p:sp>
      <p:sp>
        <p:nvSpPr>
          <p:cNvPr id="3" name="Content Placeholder 2"/>
          <p:cNvSpPr>
            <a:spLocks noGrp="1"/>
          </p:cNvSpPr>
          <p:nvPr>
            <p:ph idx="1"/>
          </p:nvPr>
        </p:nvSpPr>
        <p:spPr/>
        <p:txBody>
          <a:bodyPr/>
          <a:lstStyle/>
          <a:p>
            <a:r>
              <a:rPr lang="en-US" dirty="0" smtClean="0"/>
              <a:t>Tiles</a:t>
            </a:r>
          </a:p>
          <a:p>
            <a:r>
              <a:rPr lang="en-US" dirty="0" smtClean="0"/>
              <a:t>Wood work</a:t>
            </a:r>
          </a:p>
          <a:p>
            <a:r>
              <a:rPr lang="en-US" dirty="0" smtClean="0"/>
              <a:t>Ivory</a:t>
            </a:r>
          </a:p>
          <a:p>
            <a:r>
              <a:rPr lang="en-US" dirty="0" err="1" smtClean="0"/>
              <a:t>Nakashi</a:t>
            </a:r>
            <a:endParaRPr lang="en-US" dirty="0" smtClean="0"/>
          </a:p>
          <a:p>
            <a:r>
              <a:rPr lang="en-US" dirty="0" smtClean="0"/>
              <a:t>Silver and gold work</a:t>
            </a:r>
          </a:p>
          <a:p>
            <a:r>
              <a:rPr lang="en-US" dirty="0" smtClean="0"/>
              <a:t>Architectural craft</a:t>
            </a:r>
          </a:p>
          <a:p>
            <a:r>
              <a:rPr lang="en-US" dirty="0" smtClean="0"/>
              <a:t>Carpets</a:t>
            </a:r>
          </a:p>
          <a:p>
            <a:endParaRPr lang="en-US" dirty="0" smtClean="0"/>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Multani</a:t>
            </a:r>
            <a:r>
              <a:rPr lang="en-US" dirty="0" smtClean="0"/>
              <a:t> Art: Blue Pottery and Tiles</a:t>
            </a:r>
            <a:endParaRPr lang="en-US" dirty="0"/>
          </a:p>
        </p:txBody>
      </p:sp>
      <p:sp>
        <p:nvSpPr>
          <p:cNvPr id="3" name="Content Placeholder 2"/>
          <p:cNvSpPr>
            <a:spLocks noGrp="1"/>
          </p:cNvSpPr>
          <p:nvPr>
            <p:ph idx="1"/>
          </p:nvPr>
        </p:nvSpPr>
        <p:spPr/>
        <p:txBody>
          <a:bodyPr>
            <a:normAutofit lnSpcReduction="10000"/>
          </a:bodyPr>
          <a:lstStyle/>
          <a:p>
            <a:r>
              <a:rPr lang="en-US" dirty="0"/>
              <a:t>The history of </a:t>
            </a:r>
            <a:r>
              <a:rPr lang="en-US" dirty="0" err="1"/>
              <a:t>Multani</a:t>
            </a:r>
            <a:r>
              <a:rPr lang="en-US" dirty="0"/>
              <a:t> arts and crafts also goes back to medieval period. </a:t>
            </a:r>
            <a:endParaRPr lang="en-US" dirty="0" smtClean="0"/>
          </a:p>
          <a:p>
            <a:r>
              <a:rPr lang="en-US" b="1" dirty="0" err="1" smtClean="0"/>
              <a:t>KashiKari</a:t>
            </a:r>
            <a:r>
              <a:rPr lang="en-US" dirty="0" smtClean="0"/>
              <a:t> </a:t>
            </a:r>
            <a:r>
              <a:rPr lang="en-US" dirty="0"/>
              <a:t>work, glazing and hand painting of ceramic products is an important art for which Multan is famous the would over</a:t>
            </a:r>
            <a:r>
              <a:rPr lang="en-US" dirty="0" smtClean="0"/>
              <a:t>.</a:t>
            </a:r>
          </a:p>
          <a:p>
            <a:r>
              <a:rPr lang="en-US" dirty="0" smtClean="0"/>
              <a:t> </a:t>
            </a:r>
            <a:r>
              <a:rPr lang="en-US" dirty="0"/>
              <a:t>The use of foliage branches and leaves of trees and superb richness of </a:t>
            </a:r>
            <a:r>
              <a:rPr lang="en-US" dirty="0" err="1"/>
              <a:t>colours</a:t>
            </a:r>
            <a:r>
              <a:rPr lang="en-US" dirty="0"/>
              <a:t> (mainly blue) in </a:t>
            </a:r>
            <a:r>
              <a:rPr lang="en-US" dirty="0" err="1"/>
              <a:t>Kashi</a:t>
            </a:r>
            <a:r>
              <a:rPr lang="en-US" dirty="0"/>
              <a:t> work is an evidence of Persian influence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AND CRAFT</a:t>
            </a:r>
            <a:endParaRPr lang="en-US" dirty="0"/>
          </a:p>
        </p:txBody>
      </p:sp>
      <p:sp>
        <p:nvSpPr>
          <p:cNvPr id="3" name="Content Placeholder 2"/>
          <p:cNvSpPr>
            <a:spLocks noGrp="1"/>
          </p:cNvSpPr>
          <p:nvPr>
            <p:ph idx="1"/>
          </p:nvPr>
        </p:nvSpPr>
        <p:spPr/>
        <p:txBody>
          <a:bodyPr>
            <a:normAutofit/>
          </a:bodyPr>
          <a:lstStyle/>
          <a:p>
            <a:r>
              <a:rPr lang="en-US" dirty="0" smtClean="0"/>
              <a:t>Most people do not see any difference between art and craft as they are both considered to be forms of creativity.</a:t>
            </a:r>
          </a:p>
          <a:p>
            <a:r>
              <a:rPr lang="en-US" dirty="0" smtClean="0"/>
              <a:t>Art is a form of work that is the expression of emotions. Craft is a form of work, which results in a tangible output, for example, moulding and carving.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a:xfrm>
            <a:off x="457200" y="457200"/>
            <a:ext cx="8229600" cy="5668963"/>
          </a:xfrm>
        </p:spPr>
        <p:txBody>
          <a:bodyPr/>
          <a:lstStyle/>
          <a:p>
            <a:r>
              <a:rPr lang="en-US" dirty="0"/>
              <a:t>The highest quality </a:t>
            </a:r>
            <a:r>
              <a:rPr lang="en-US" dirty="0" err="1"/>
              <a:t>Multani</a:t>
            </a:r>
            <a:r>
              <a:rPr lang="en-US" dirty="0"/>
              <a:t> tiles have been used in shrines, mosques and other important buildings including house ever since. The shrines of Shah Yousaf </a:t>
            </a:r>
            <a:r>
              <a:rPr lang="en-US" dirty="0" err="1"/>
              <a:t>Gardezi</a:t>
            </a:r>
            <a:r>
              <a:rPr lang="en-US" dirty="0"/>
              <a:t> (1153), Shah </a:t>
            </a:r>
            <a:r>
              <a:rPr lang="en-US" dirty="0" err="1"/>
              <a:t>Rukne</a:t>
            </a:r>
            <a:r>
              <a:rPr lang="en-US" dirty="0"/>
              <a:t> Alam, Ali Akbar, mosque </a:t>
            </a:r>
            <a:r>
              <a:rPr lang="en-US" dirty="0" err="1"/>
              <a:t>Nawaban</a:t>
            </a:r>
            <a:r>
              <a:rPr lang="en-US" dirty="0"/>
              <a:t>, Shrines of Uchh Sharif in </a:t>
            </a:r>
            <a:r>
              <a:rPr lang="en-US" dirty="0" err="1"/>
              <a:t>Cholistan</a:t>
            </a:r>
            <a:r>
              <a:rPr lang="en-US" dirty="0"/>
              <a:t> and </a:t>
            </a:r>
            <a:r>
              <a:rPr lang="en-US" dirty="0" err="1"/>
              <a:t>Talpur</a:t>
            </a:r>
            <a:r>
              <a:rPr lang="en-US" dirty="0"/>
              <a:t> tombs in </a:t>
            </a:r>
            <a:r>
              <a:rPr lang="en-US" dirty="0" err="1"/>
              <a:t>Sindh</a:t>
            </a:r>
            <a:r>
              <a:rPr lang="en-US" dirty="0"/>
              <a:t> are classic examples of tile work.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endParaRPr lang="en-US" dirty="0"/>
          </a:p>
        </p:txBody>
      </p:sp>
      <p:pic>
        <p:nvPicPr>
          <p:cNvPr id="4" name="Content Placeholder 3" descr="Pakistan_Express_Tribune_Blue-pottery.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Pottery of Multan.jpg"/>
          <p:cNvPicPr>
            <a:picLocks noGrp="1" noChangeAspect="1"/>
          </p:cNvPicPr>
          <p:nvPr>
            <p:ph idx="1"/>
          </p:nvPr>
        </p:nvPicPr>
        <p:blipFill>
          <a:blip r:embed="rId2"/>
          <a:stretch>
            <a:fillRect/>
          </a:stretch>
        </p:blipFill>
        <p:spPr>
          <a:xfrm>
            <a:off x="1397000" y="1945481"/>
            <a:ext cx="6350000" cy="38354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6278fe53d5f03f966b942beae72d876a.jpg"/>
          <p:cNvPicPr>
            <a:picLocks noGrp="1" noChangeAspect="1"/>
          </p:cNvPicPr>
          <p:nvPr>
            <p:ph idx="1"/>
          </p:nvPr>
        </p:nvPicPr>
        <p:blipFill>
          <a:blip r:embed="rId2"/>
          <a:stretch>
            <a:fillRect/>
          </a:stretch>
        </p:blipFill>
        <p:spPr>
          <a:xfrm>
            <a:off x="2214727" y="1600200"/>
            <a:ext cx="4714545" cy="4525963"/>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Tomb of Shah Rukn-e-Alam</a:t>
            </a:r>
            <a:endParaRPr lang="en-US" dirty="0"/>
          </a:p>
        </p:txBody>
      </p:sp>
      <p:pic>
        <p:nvPicPr>
          <p:cNvPr id="4" name="Content Placeholder 3" descr="multan.jpg"/>
          <p:cNvPicPr>
            <a:picLocks noGrp="1" noChangeAspect="1"/>
          </p:cNvPicPr>
          <p:nvPr>
            <p:ph idx="1"/>
          </p:nvPr>
        </p:nvPicPr>
        <p:blipFill>
          <a:blip r:embed="rId2"/>
          <a:stretch>
            <a:fillRect/>
          </a:stretch>
        </p:blipFill>
        <p:spPr>
          <a:xfrm>
            <a:off x="2590800" y="1676400"/>
            <a:ext cx="4414838" cy="4739635"/>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Uchh Sharif Shrines</a:t>
            </a:r>
            <a:endParaRPr lang="en-US" dirty="0"/>
          </a:p>
        </p:txBody>
      </p:sp>
      <p:pic>
        <p:nvPicPr>
          <p:cNvPr id="4" name="Content Placeholder 3" descr="uch-shrine.jpg"/>
          <p:cNvPicPr>
            <a:picLocks noGrp="1" noChangeAspect="1"/>
          </p:cNvPicPr>
          <p:nvPr>
            <p:ph idx="1"/>
          </p:nvPr>
        </p:nvPicPr>
        <p:blipFill>
          <a:blip r:embed="rId2"/>
          <a:stretch>
            <a:fillRect/>
          </a:stretch>
        </p:blipFill>
        <p:spPr>
          <a:xfrm>
            <a:off x="914400" y="1828800"/>
            <a:ext cx="6705600" cy="4262846"/>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2537581408_b999f84c76.jpg"/>
          <p:cNvPicPr>
            <a:picLocks noGrp="1" noChangeAspect="1"/>
          </p:cNvPicPr>
          <p:nvPr>
            <p:ph idx="1"/>
          </p:nvPr>
        </p:nvPicPr>
        <p:blipFill>
          <a:blip r:embed="rId2"/>
          <a:stretch>
            <a:fillRect/>
          </a:stretch>
        </p:blipFill>
        <p:spPr>
          <a:xfrm>
            <a:off x="2190750" y="2077244"/>
            <a:ext cx="4762500" cy="3571875"/>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Chiniot</a:t>
            </a:r>
            <a:r>
              <a:rPr lang="en-US" dirty="0" smtClean="0"/>
              <a:t> Wood Carving</a:t>
            </a:r>
            <a:endParaRPr lang="en-US" dirty="0"/>
          </a:p>
        </p:txBody>
      </p:sp>
      <p:sp>
        <p:nvSpPr>
          <p:cNvPr id="3" name="Content Placeholder 2"/>
          <p:cNvSpPr>
            <a:spLocks noGrp="1"/>
          </p:cNvSpPr>
          <p:nvPr>
            <p:ph idx="1"/>
          </p:nvPr>
        </p:nvSpPr>
        <p:spPr/>
        <p:txBody>
          <a:bodyPr>
            <a:normAutofit lnSpcReduction="10000"/>
          </a:bodyPr>
          <a:lstStyle/>
          <a:p>
            <a:r>
              <a:rPr lang="en-US" dirty="0" err="1"/>
              <a:t>Chiniot</a:t>
            </a:r>
            <a:r>
              <a:rPr lang="en-US" dirty="0"/>
              <a:t> is famous world-wide for the quality and intricacy of its wood carving. </a:t>
            </a:r>
            <a:endParaRPr lang="en-US" dirty="0" smtClean="0"/>
          </a:p>
          <a:p>
            <a:r>
              <a:rPr lang="en-US" dirty="0" smtClean="0"/>
              <a:t> </a:t>
            </a:r>
            <a:r>
              <a:rPr lang="en-US" dirty="0"/>
              <a:t>The carvers of </a:t>
            </a:r>
            <a:r>
              <a:rPr lang="en-US" dirty="0" err="1"/>
              <a:t>Chiniot</a:t>
            </a:r>
            <a:r>
              <a:rPr lang="en-US" dirty="0"/>
              <a:t> have achieved a level of craft and creativity and good that other artisans in Pakistan and around the world can only hope to attain</a:t>
            </a:r>
            <a:r>
              <a:rPr lang="en-US" dirty="0" smtClean="0"/>
              <a:t>.</a:t>
            </a:r>
          </a:p>
          <a:p>
            <a:r>
              <a:rPr lang="en-US" dirty="0" smtClean="0"/>
              <a:t> </a:t>
            </a:r>
            <a:r>
              <a:rPr lang="en-US" dirty="0"/>
              <a:t>A special kind of furniture and brightly colored lacquered woodcarving is made in </a:t>
            </a:r>
            <a:r>
              <a:rPr lang="en-US" dirty="0" err="1" smtClean="0"/>
              <a:t>chiniot</a:t>
            </a:r>
            <a:r>
              <a:rPr lang="en-US" dirty="0" smtClean="0"/>
              <a:t>. </a:t>
            </a:r>
            <a:r>
              <a:rPr lang="en-US" dirty="0"/>
              <a:t>Tables, beds, </a:t>
            </a:r>
            <a:r>
              <a:rPr lang="en-US" dirty="0" smtClean="0"/>
              <a:t>swings</a:t>
            </a:r>
            <a:r>
              <a:rPr lang="en-US" dirty="0"/>
              <a:t> </a:t>
            </a:r>
            <a:r>
              <a:rPr lang="en-US" dirty="0" smtClean="0"/>
              <a:t>and so on.</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328438717_6a3719ae4c_o.jpg"/>
          <p:cNvPicPr>
            <a:picLocks noGrp="1" noChangeAspect="1"/>
          </p:cNvPicPr>
          <p:nvPr>
            <p:ph idx="1"/>
          </p:nvPr>
        </p:nvPicPr>
        <p:blipFill>
          <a:blip r:embed="rId2"/>
          <a:stretch>
            <a:fillRect/>
          </a:stretch>
        </p:blipFill>
        <p:spPr>
          <a:xfrm>
            <a:off x="1371600" y="1447800"/>
            <a:ext cx="5966430" cy="4525963"/>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Omar_Hayat_Haveli__4__by_wad.jpg"/>
          <p:cNvPicPr>
            <a:picLocks noGrp="1" noChangeAspect="1"/>
          </p:cNvPicPr>
          <p:nvPr>
            <p:ph idx="1"/>
          </p:nvPr>
        </p:nvPicPr>
        <p:blipFill>
          <a:blip r:embed="rId2"/>
          <a:stretch>
            <a:fillRect/>
          </a:stretch>
        </p:blipFill>
        <p:spPr>
          <a:xfrm>
            <a:off x="1388275" y="1600200"/>
            <a:ext cx="6367449" cy="45259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a:xfrm>
            <a:off x="457200" y="457200"/>
            <a:ext cx="8229600" cy="5668963"/>
          </a:xfrm>
        </p:spPr>
        <p:txBody>
          <a:bodyPr>
            <a:normAutofit fontScale="92500" lnSpcReduction="10000"/>
          </a:bodyPr>
          <a:lstStyle/>
          <a:p>
            <a:r>
              <a:rPr lang="en-US" dirty="0" smtClean="0"/>
              <a:t>Art is often described as unstructured and open ended. It has no limitations of expression, just like in painting. Craft on the other hand is structured, which means that it has a certain form that is visible.</a:t>
            </a:r>
          </a:p>
          <a:p>
            <a:r>
              <a:rPr lang="en-US" dirty="0" smtClean="0"/>
              <a:t>Another thing that can be seen is that one can create duplicate craft forms, which is not possible with art.</a:t>
            </a:r>
          </a:p>
          <a:p>
            <a:pPr>
              <a:buNone/>
            </a:pP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img4875nd3.jpg"/>
          <p:cNvPicPr>
            <a:picLocks noGrp="1" noChangeAspect="1"/>
          </p:cNvPicPr>
          <p:nvPr>
            <p:ph idx="1"/>
          </p:nvPr>
        </p:nvPicPr>
        <p:blipFill>
          <a:blip r:embed="rId2"/>
          <a:stretch>
            <a:fillRect/>
          </a:stretch>
        </p:blipFill>
        <p:spPr>
          <a:xfrm>
            <a:off x="2895600" y="1219200"/>
            <a:ext cx="3543300" cy="47244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picture006xw5.jpg"/>
          <p:cNvPicPr>
            <a:picLocks noGrp="1" noChangeAspect="1"/>
          </p:cNvPicPr>
          <p:nvPr>
            <p:ph idx="1"/>
          </p:nvPr>
        </p:nvPicPr>
        <p:blipFill>
          <a:blip r:embed="rId2"/>
          <a:stretch>
            <a:fillRect/>
          </a:stretch>
        </p:blipFill>
        <p:spPr>
          <a:xfrm>
            <a:off x="2819400" y="1371600"/>
            <a:ext cx="3810000" cy="50800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 painted camel skin</a:t>
            </a:r>
            <a:endParaRPr lang="en-US" dirty="0"/>
          </a:p>
        </p:txBody>
      </p:sp>
      <p:pic>
        <p:nvPicPr>
          <p:cNvPr id="4" name="Content Placeholder 3" descr="beautiful_camel_art_02.jpg"/>
          <p:cNvPicPr>
            <a:picLocks noGrp="1" noChangeAspect="1"/>
          </p:cNvPicPr>
          <p:nvPr>
            <p:ph idx="1"/>
          </p:nvPr>
        </p:nvPicPr>
        <p:blipFill>
          <a:blip r:embed="rId2"/>
          <a:stretch>
            <a:fillRect/>
          </a:stretch>
        </p:blipFill>
        <p:spPr>
          <a:xfrm>
            <a:off x="2047875" y="2177256"/>
            <a:ext cx="5048250" cy="337185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beautiful_camel_art_16.jpg"/>
          <p:cNvPicPr>
            <a:picLocks noGrp="1" noChangeAspect="1"/>
          </p:cNvPicPr>
          <p:nvPr>
            <p:ph idx="1"/>
          </p:nvPr>
        </p:nvPicPr>
        <p:blipFill>
          <a:blip r:embed="rId2"/>
          <a:stretch>
            <a:fillRect/>
          </a:stretch>
        </p:blipFill>
        <p:spPr>
          <a:xfrm>
            <a:off x="1295400" y="1371600"/>
            <a:ext cx="6608250" cy="4401344"/>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images (3).jpg"/>
          <p:cNvPicPr>
            <a:picLocks noGrp="1" noChangeAspect="1"/>
          </p:cNvPicPr>
          <p:nvPr>
            <p:ph idx="1"/>
          </p:nvPr>
        </p:nvPicPr>
        <p:blipFill>
          <a:blip r:embed="rId2"/>
          <a:stretch>
            <a:fillRect/>
          </a:stretch>
        </p:blipFill>
        <p:spPr>
          <a:xfrm>
            <a:off x="1143000" y="1530789"/>
            <a:ext cx="6781800" cy="4537641"/>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unique-camel-art.jpg"/>
          <p:cNvPicPr>
            <a:picLocks noGrp="1" noChangeAspect="1"/>
          </p:cNvPicPr>
          <p:nvPr>
            <p:ph idx="1"/>
          </p:nvPr>
        </p:nvPicPr>
        <p:blipFill>
          <a:blip r:embed="rId2"/>
          <a:stretch>
            <a:fillRect/>
          </a:stretch>
        </p:blipFill>
        <p:spPr>
          <a:xfrm>
            <a:off x="534756" y="1600200"/>
            <a:ext cx="8074488" cy="452596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Turkana_akutwon_camel_skin_container_Hyrax_Hill_03_03_11_215_small.jpg"/>
          <p:cNvPicPr>
            <a:picLocks noGrp="1" noChangeAspect="1"/>
          </p:cNvPicPr>
          <p:nvPr>
            <p:ph idx="1"/>
          </p:nvPr>
        </p:nvPicPr>
        <p:blipFill>
          <a:blip r:embed="rId2"/>
          <a:stretch>
            <a:fillRect/>
          </a:stretch>
        </p:blipFill>
        <p:spPr>
          <a:xfrm>
            <a:off x="2667000" y="1219200"/>
            <a:ext cx="3257550" cy="4538853"/>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Camel skin painted lamps</a:t>
            </a:r>
            <a:endParaRPr lang="en-US" dirty="0"/>
          </a:p>
        </p:txBody>
      </p:sp>
      <p:pic>
        <p:nvPicPr>
          <p:cNvPr id="4" name="Content Placeholder 3" descr="Hand_Painted_Camel_Skin_Lamp.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Camel bone Products</a:t>
            </a:r>
            <a:endParaRPr lang="en-US" dirty="0"/>
          </a:p>
        </p:txBody>
      </p:sp>
      <p:pic>
        <p:nvPicPr>
          <p:cNvPr id="4" name="Content Placeholder 3" descr="09.01.4046.jpg"/>
          <p:cNvPicPr>
            <a:picLocks noGrp="1" noChangeAspect="1"/>
          </p:cNvPicPr>
          <p:nvPr>
            <p:ph idx="1"/>
          </p:nvPr>
        </p:nvPicPr>
        <p:blipFill>
          <a:blip r:embed="rId2"/>
          <a:stretch>
            <a:fillRect/>
          </a:stretch>
        </p:blipFill>
        <p:spPr>
          <a:xfrm>
            <a:off x="2309018" y="1600200"/>
            <a:ext cx="4525963" cy="4525963"/>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85464.jpg"/>
          <p:cNvPicPr>
            <a:picLocks noGrp="1" noChangeAspect="1"/>
          </p:cNvPicPr>
          <p:nvPr>
            <p:ph idx="1"/>
          </p:nvPr>
        </p:nvPicPr>
        <p:blipFill>
          <a:blip r:embed="rId2"/>
          <a:stretch>
            <a:fillRect/>
          </a:stretch>
        </p:blipFill>
        <p:spPr>
          <a:xfrm>
            <a:off x="2666999" y="533400"/>
            <a:ext cx="5234781" cy="5234781"/>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Craft</a:t>
            </a:r>
            <a:endParaRPr lang="en-US" dirty="0"/>
          </a:p>
        </p:txBody>
      </p:sp>
      <p:sp>
        <p:nvSpPr>
          <p:cNvPr id="3" name="Content Placeholder 2"/>
          <p:cNvSpPr>
            <a:spLocks noGrp="1"/>
          </p:cNvSpPr>
          <p:nvPr>
            <p:ph idx="1"/>
          </p:nvPr>
        </p:nvSpPr>
        <p:spPr/>
        <p:txBody>
          <a:bodyPr/>
          <a:lstStyle/>
          <a:p>
            <a:pPr>
              <a:buNone/>
            </a:pPr>
            <a:r>
              <a:rPr lang="en-US" dirty="0" smtClean="0"/>
              <a:t>The crafts in the Punjab are of two types:</a:t>
            </a:r>
          </a:p>
          <a:p>
            <a:endParaRPr lang="en-US" dirty="0" smtClean="0"/>
          </a:p>
          <a:p>
            <a:r>
              <a:rPr lang="en-US" b="1" dirty="0" smtClean="0"/>
              <a:t>1. The crafts produced in the Rural Areas.</a:t>
            </a:r>
          </a:p>
          <a:p>
            <a:pPr>
              <a:buNone/>
            </a:pPr>
            <a:endParaRPr lang="en-US" b="1" dirty="0" smtClean="0"/>
          </a:p>
          <a:p>
            <a:r>
              <a:rPr lang="en-US" b="1" dirty="0" smtClean="0"/>
              <a:t> 2. The Royal crafts produced and flourished in Urban areas</a:t>
            </a:r>
          </a:p>
          <a:p>
            <a:endParaRPr lang="en-US" dirty="0" smtClean="0"/>
          </a:p>
          <a:p>
            <a:pPr>
              <a:buNone/>
            </a:pP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116658_116687.jpg"/>
          <p:cNvPicPr>
            <a:picLocks noGrp="1" noChangeAspect="1"/>
          </p:cNvPicPr>
          <p:nvPr>
            <p:ph idx="1"/>
          </p:nvPr>
        </p:nvPicPr>
        <p:blipFill>
          <a:blip r:embed="rId2"/>
          <a:stretch>
            <a:fillRect/>
          </a:stretch>
        </p:blipFill>
        <p:spPr>
          <a:xfrm>
            <a:off x="2428875" y="1720056"/>
            <a:ext cx="4286250" cy="428625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Camel_Bone_Box.jpg"/>
          <p:cNvPicPr>
            <a:picLocks noGrp="1" noChangeAspect="1"/>
          </p:cNvPicPr>
          <p:nvPr>
            <p:ph idx="1"/>
          </p:nvPr>
        </p:nvPicPr>
        <p:blipFill>
          <a:blip r:embed="rId2"/>
          <a:stretch>
            <a:fillRect/>
          </a:stretch>
        </p:blipFill>
        <p:spPr>
          <a:xfrm>
            <a:off x="2874764" y="1600200"/>
            <a:ext cx="3394472" cy="4525963"/>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camel-bone-craft-250x250.jpg"/>
          <p:cNvPicPr>
            <a:picLocks noGrp="1" noChangeAspect="1"/>
          </p:cNvPicPr>
          <p:nvPr>
            <p:ph idx="1"/>
          </p:nvPr>
        </p:nvPicPr>
        <p:blipFill>
          <a:blip r:embed="rId2"/>
          <a:stretch>
            <a:fillRect/>
          </a:stretch>
        </p:blipFill>
        <p:spPr>
          <a:xfrm>
            <a:off x="1981200" y="1600200"/>
            <a:ext cx="5000625" cy="5000625"/>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camel-bone-necklace-with-earrings-BR40_l.jpg"/>
          <p:cNvPicPr>
            <a:picLocks noGrp="1" noChangeAspect="1"/>
          </p:cNvPicPr>
          <p:nvPr>
            <p:ph idx="1"/>
          </p:nvPr>
        </p:nvPicPr>
        <p:blipFill>
          <a:blip r:embed="rId2"/>
          <a:stretch>
            <a:fillRect/>
          </a:stretch>
        </p:blipFill>
        <p:spPr>
          <a:xfrm>
            <a:off x="3322834" y="274052"/>
            <a:ext cx="3230366" cy="5852111"/>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Camel-Bone-Painted-Round-Ash-Tray.jpg"/>
          <p:cNvPicPr>
            <a:picLocks noGrp="1" noChangeAspect="1"/>
          </p:cNvPicPr>
          <p:nvPr>
            <p:ph idx="1"/>
          </p:nvPr>
        </p:nvPicPr>
        <p:blipFill>
          <a:blip r:embed="rId2"/>
          <a:stretch>
            <a:fillRect/>
          </a:stretch>
        </p:blipFill>
        <p:spPr>
          <a:xfrm>
            <a:off x="1397000" y="1659731"/>
            <a:ext cx="6350000" cy="44069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Salt Sculptures of </a:t>
            </a:r>
            <a:r>
              <a:rPr lang="en-US" dirty="0" err="1" smtClean="0"/>
              <a:t>Khewaora</a:t>
            </a:r>
            <a:r>
              <a:rPr lang="en-US" dirty="0" smtClean="0"/>
              <a:t> &amp; </a:t>
            </a:r>
            <a:r>
              <a:rPr lang="en-US" dirty="0" err="1" smtClean="0"/>
              <a:t>Khushab</a:t>
            </a:r>
            <a:endParaRPr lang="en-US" dirty="0"/>
          </a:p>
        </p:txBody>
      </p:sp>
      <p:pic>
        <p:nvPicPr>
          <p:cNvPr id="4" name="Content Placeholder 3" descr="240px-Salt_Mosque_(Khewra_Salt_Mines).jpg"/>
          <p:cNvPicPr>
            <a:picLocks noGrp="1" noChangeAspect="1"/>
          </p:cNvPicPr>
          <p:nvPr>
            <p:ph idx="1"/>
          </p:nvPr>
        </p:nvPicPr>
        <p:blipFill>
          <a:blip r:embed="rId2"/>
          <a:stretch>
            <a:fillRect/>
          </a:stretch>
        </p:blipFill>
        <p:spPr>
          <a:xfrm>
            <a:off x="2057400" y="1676400"/>
            <a:ext cx="5257800" cy="394335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dog_salt_lamp_1201.jpg"/>
          <p:cNvPicPr>
            <a:picLocks noGrp="1" noChangeAspect="1"/>
          </p:cNvPicPr>
          <p:nvPr>
            <p:ph idx="1"/>
          </p:nvPr>
        </p:nvPicPr>
        <p:blipFill>
          <a:blip r:embed="rId2"/>
          <a:stretch>
            <a:fillRect/>
          </a:stretch>
        </p:blipFill>
        <p:spPr>
          <a:xfrm>
            <a:off x="2667000" y="1958181"/>
            <a:ext cx="3810000" cy="38100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Dolphin Salt lamp SE-1233.jpg"/>
          <p:cNvPicPr>
            <a:picLocks noGrp="1" noChangeAspect="1"/>
          </p:cNvPicPr>
          <p:nvPr>
            <p:ph idx="1"/>
          </p:nvPr>
        </p:nvPicPr>
        <p:blipFill>
          <a:blip r:embed="rId2"/>
          <a:stretch>
            <a:fillRect/>
          </a:stretch>
        </p:blipFill>
        <p:spPr>
          <a:xfrm>
            <a:off x="2667000" y="1958181"/>
            <a:ext cx="3810000" cy="38100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images (4).jpg"/>
          <p:cNvPicPr>
            <a:picLocks noGrp="1" noChangeAspect="1"/>
          </p:cNvPicPr>
          <p:nvPr>
            <p:ph idx="1"/>
          </p:nvPr>
        </p:nvPicPr>
        <p:blipFill>
          <a:blip r:embed="rId2"/>
          <a:stretch>
            <a:fillRect/>
          </a:stretch>
        </p:blipFill>
        <p:spPr>
          <a:xfrm>
            <a:off x="2286000" y="1676400"/>
            <a:ext cx="5043487" cy="3777747"/>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images (5).jpg"/>
          <p:cNvPicPr>
            <a:picLocks noGrp="1" noChangeAspect="1"/>
          </p:cNvPicPr>
          <p:nvPr>
            <p:ph idx="1"/>
          </p:nvPr>
        </p:nvPicPr>
        <p:blipFill>
          <a:blip r:embed="rId2"/>
          <a:stretch>
            <a:fillRect/>
          </a:stretch>
        </p:blipFill>
        <p:spPr>
          <a:xfrm>
            <a:off x="2438400" y="1143000"/>
            <a:ext cx="4191000" cy="415358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Rural Area Crafts</a:t>
            </a:r>
            <a:endParaRPr lang="en-US" dirty="0"/>
          </a:p>
        </p:txBody>
      </p:sp>
      <p:sp>
        <p:nvSpPr>
          <p:cNvPr id="3" name="Content Placeholder 2"/>
          <p:cNvSpPr>
            <a:spLocks noGrp="1"/>
          </p:cNvSpPr>
          <p:nvPr>
            <p:ph idx="1"/>
          </p:nvPr>
        </p:nvSpPr>
        <p:spPr/>
        <p:txBody>
          <a:bodyPr/>
          <a:lstStyle/>
          <a:p>
            <a:r>
              <a:rPr lang="en-US" dirty="0" smtClean="0"/>
              <a:t>Cotton Textile</a:t>
            </a:r>
          </a:p>
          <a:p>
            <a:r>
              <a:rPr lang="en-US" dirty="0" smtClean="0"/>
              <a:t>Basketry (bamboo, Reeds and Cane)</a:t>
            </a:r>
          </a:p>
          <a:p>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Lacquer work</a:t>
            </a:r>
            <a:endParaRPr lang="en-US" dirty="0"/>
          </a:p>
        </p:txBody>
      </p:sp>
      <p:pic>
        <p:nvPicPr>
          <p:cNvPr id="4" name="Content Placeholder 3" descr="1337794369_383520446_2-Mughal-Art-Lacquer-Art-Wood-Work-Islamabad.jpg"/>
          <p:cNvPicPr>
            <a:picLocks noGrp="1" noChangeAspect="1"/>
          </p:cNvPicPr>
          <p:nvPr>
            <p:ph idx="1"/>
          </p:nvPr>
        </p:nvPicPr>
        <p:blipFill>
          <a:blip r:embed="rId2"/>
          <a:stretch>
            <a:fillRect/>
          </a:stretch>
        </p:blipFill>
        <p:spPr>
          <a:xfrm>
            <a:off x="1913422" y="1600200"/>
            <a:ext cx="5317156" cy="4525963"/>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2275977661_118dc74e37.jpg"/>
          <p:cNvPicPr>
            <a:picLocks noGrp="1" noChangeAspect="1"/>
          </p:cNvPicPr>
          <p:nvPr>
            <p:ph idx="1"/>
          </p:nvPr>
        </p:nvPicPr>
        <p:blipFill>
          <a:blip r:embed="rId2"/>
          <a:stretch>
            <a:fillRect/>
          </a:stretch>
        </p:blipFill>
        <p:spPr>
          <a:xfrm>
            <a:off x="2190750" y="2077244"/>
            <a:ext cx="4762500" cy="3571875"/>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lacquer_art_work1.jpg"/>
          <p:cNvPicPr>
            <a:picLocks noGrp="1" noChangeAspect="1"/>
          </p:cNvPicPr>
          <p:nvPr>
            <p:ph idx="1"/>
          </p:nvPr>
        </p:nvPicPr>
        <p:blipFill>
          <a:blip r:embed="rId2"/>
          <a:stretch>
            <a:fillRect/>
          </a:stretch>
        </p:blipFill>
        <p:spPr>
          <a:xfrm>
            <a:off x="3254039" y="1600200"/>
            <a:ext cx="2635921" cy="4525963"/>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crafts.jpg"/>
          <p:cNvPicPr>
            <a:picLocks noGrp="1" noChangeAspect="1"/>
          </p:cNvPicPr>
          <p:nvPr>
            <p:ph idx="1"/>
          </p:nvPr>
        </p:nvPicPr>
        <p:blipFill>
          <a:blip r:embed="rId2"/>
          <a:stretch>
            <a:fillRect/>
          </a:stretch>
        </p:blipFill>
        <p:spPr>
          <a:xfrm>
            <a:off x="1553276" y="1600200"/>
            <a:ext cx="6037448" cy="4525963"/>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phoca_thumb_l_table-top (35).jpg"/>
          <p:cNvPicPr>
            <a:picLocks noGrp="1" noChangeAspect="1"/>
          </p:cNvPicPr>
          <p:nvPr>
            <p:ph idx="1"/>
          </p:nvPr>
        </p:nvPicPr>
        <p:blipFill>
          <a:blip r:embed="rId2"/>
          <a:stretch>
            <a:fillRect/>
          </a:stretch>
        </p:blipFill>
        <p:spPr>
          <a:xfrm>
            <a:off x="1295400" y="1447800"/>
            <a:ext cx="6219825" cy="4494093"/>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Mojari</a:t>
            </a:r>
            <a:r>
              <a:rPr lang="en-US" dirty="0" smtClean="0"/>
              <a:t> or </a:t>
            </a:r>
            <a:r>
              <a:rPr lang="en-US" b="1" dirty="0" err="1" smtClean="0"/>
              <a:t>Khussa</a:t>
            </a:r>
            <a:endParaRPr lang="en-US" dirty="0"/>
          </a:p>
        </p:txBody>
      </p:sp>
      <p:sp>
        <p:nvSpPr>
          <p:cNvPr id="3" name="Content Placeholder 2"/>
          <p:cNvSpPr>
            <a:spLocks noGrp="1"/>
          </p:cNvSpPr>
          <p:nvPr>
            <p:ph idx="1"/>
          </p:nvPr>
        </p:nvSpPr>
        <p:spPr/>
        <p:txBody>
          <a:bodyPr>
            <a:normAutofit lnSpcReduction="10000"/>
          </a:bodyPr>
          <a:lstStyle/>
          <a:p>
            <a:r>
              <a:rPr lang="en-US" b="1" dirty="0" err="1" smtClean="0"/>
              <a:t>Mojari</a:t>
            </a:r>
            <a:r>
              <a:rPr lang="en-US" dirty="0" smtClean="0"/>
              <a:t> or </a:t>
            </a:r>
            <a:r>
              <a:rPr lang="en-US" b="1" dirty="0" err="1" smtClean="0"/>
              <a:t>Khussa</a:t>
            </a:r>
            <a:r>
              <a:rPr lang="en-US" dirty="0" smtClean="0"/>
              <a:t> is a style of South Asian </a:t>
            </a:r>
            <a:r>
              <a:rPr lang="en-US" dirty="0" smtClean="0">
                <a:hlinkClick r:id="rId2" tooltip="Handicraft"/>
              </a:rPr>
              <a:t>handcrafted</a:t>
            </a:r>
            <a:r>
              <a:rPr lang="en-US" dirty="0" smtClean="0"/>
              <a:t> </a:t>
            </a:r>
            <a:r>
              <a:rPr lang="en-US" dirty="0" smtClean="0">
                <a:hlinkClick r:id="rId3" tooltip="Footwear"/>
              </a:rPr>
              <a:t>footwear</a:t>
            </a:r>
            <a:r>
              <a:rPr lang="en-US" dirty="0" smtClean="0"/>
              <a:t> produced in Punjab </a:t>
            </a:r>
            <a:r>
              <a:rPr lang="en-US" dirty="0" smtClean="0">
                <a:hlinkClick r:id="rId4" tooltip="Pakistan"/>
              </a:rPr>
              <a:t>Pakistan</a:t>
            </a:r>
            <a:r>
              <a:rPr lang="en-US" dirty="0" smtClean="0"/>
              <a:t> and </a:t>
            </a:r>
            <a:r>
              <a:rPr lang="en-US" dirty="0" smtClean="0">
                <a:hlinkClick r:id="rId5" tooltip="India"/>
              </a:rPr>
              <a:t>India</a:t>
            </a:r>
            <a:r>
              <a:rPr lang="en-US" dirty="0" smtClean="0"/>
              <a:t>.</a:t>
            </a:r>
          </a:p>
          <a:p>
            <a:r>
              <a:rPr lang="en-US" dirty="0" err="1" smtClean="0"/>
              <a:t>Mojari</a:t>
            </a:r>
            <a:r>
              <a:rPr lang="en-US" dirty="0" smtClean="0"/>
              <a:t> are made by </a:t>
            </a:r>
            <a:r>
              <a:rPr lang="en-US" dirty="0" smtClean="0">
                <a:hlinkClick r:id="rId6" tooltip="Artisan"/>
              </a:rPr>
              <a:t>artisans</a:t>
            </a:r>
            <a:r>
              <a:rPr lang="en-US" dirty="0" smtClean="0"/>
              <a:t> mostly using vegetable-tanned </a:t>
            </a:r>
            <a:r>
              <a:rPr lang="en-US" dirty="0" smtClean="0">
                <a:hlinkClick r:id="rId7" tooltip="Leather"/>
              </a:rPr>
              <a:t>leather</a:t>
            </a:r>
            <a:r>
              <a:rPr lang="en-US" dirty="0" smtClean="0"/>
              <a:t>. The uppers are made of one piece of leather or </a:t>
            </a:r>
            <a:r>
              <a:rPr lang="en-US" dirty="0" smtClean="0">
                <a:hlinkClick r:id="rId8" tooltip="Textile"/>
              </a:rPr>
              <a:t>textile</a:t>
            </a:r>
            <a:r>
              <a:rPr lang="en-US" dirty="0" smtClean="0"/>
              <a:t> embroidered and embellished with brass nails, </a:t>
            </a:r>
            <a:r>
              <a:rPr lang="en-US" dirty="0" smtClean="0">
                <a:hlinkClick r:id="rId9" tooltip="Cowry"/>
              </a:rPr>
              <a:t>cowry</a:t>
            </a:r>
            <a:r>
              <a:rPr lang="en-US" dirty="0" smtClean="0"/>
              <a:t> shells, mirrors, </a:t>
            </a:r>
            <a:r>
              <a:rPr lang="en-US" dirty="0" smtClean="0">
                <a:hlinkClick r:id="rId10" tooltip="Bell (instrument)"/>
              </a:rPr>
              <a:t>bells</a:t>
            </a:r>
            <a:r>
              <a:rPr lang="en-US" dirty="0" smtClean="0"/>
              <a:t> and </a:t>
            </a:r>
            <a:r>
              <a:rPr lang="en-US" dirty="0" smtClean="0">
                <a:hlinkClick r:id="rId11" tooltip="Ceramic"/>
              </a:rPr>
              <a:t>ceramic</a:t>
            </a:r>
            <a:r>
              <a:rPr lang="en-US" dirty="0" smtClean="0"/>
              <a:t> </a:t>
            </a:r>
            <a:r>
              <a:rPr lang="en-US" u="sng" dirty="0" smtClean="0">
                <a:hlinkClick r:id="rId12" tooltip="Bead"/>
              </a:rPr>
              <a:t>beads</a:t>
            </a:r>
            <a:r>
              <a:rPr lang="en-US" dirty="0" smtClean="0"/>
              <a:t>. </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Khushas</a:t>
            </a:r>
            <a:endParaRPr lang="en-US" dirty="0"/>
          </a:p>
        </p:txBody>
      </p:sp>
      <p:pic>
        <p:nvPicPr>
          <p:cNvPr id="4" name="Content Placeholder 3" descr="41vKI-YIr4L.jpg"/>
          <p:cNvPicPr>
            <a:picLocks noGrp="1" noChangeAspect="1"/>
          </p:cNvPicPr>
          <p:nvPr>
            <p:ph idx="1"/>
          </p:nvPr>
        </p:nvPicPr>
        <p:blipFill>
          <a:blip r:embed="rId2"/>
          <a:stretch>
            <a:fillRect/>
          </a:stretch>
        </p:blipFill>
        <p:spPr>
          <a:xfrm>
            <a:off x="1371600" y="2057400"/>
            <a:ext cx="5791200" cy="3691890"/>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68-4.jpg"/>
          <p:cNvPicPr>
            <a:picLocks noGrp="1" noChangeAspect="1"/>
          </p:cNvPicPr>
          <p:nvPr>
            <p:ph idx="1"/>
          </p:nvPr>
        </p:nvPicPr>
        <p:blipFill>
          <a:blip r:embed="rId2"/>
          <a:stretch>
            <a:fillRect/>
          </a:stretch>
        </p:blipFill>
        <p:spPr>
          <a:xfrm>
            <a:off x="1016000" y="1945481"/>
            <a:ext cx="7112000" cy="3835400"/>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1312659213_236863712_1-Khussa-Shoes-Sherwani-Shoes-Beaded-Shoes-Punjabi-Jutti-Khussa-Punjabi-Jutti-Sherwani-Ambala-.jpg"/>
          <p:cNvPicPr>
            <a:picLocks noGrp="1" noChangeAspect="1"/>
          </p:cNvPicPr>
          <p:nvPr>
            <p:ph idx="1"/>
          </p:nvPr>
        </p:nvPicPr>
        <p:blipFill>
          <a:blip r:embed="rId2"/>
          <a:stretch>
            <a:fillRect/>
          </a:stretch>
        </p:blipFill>
        <p:spPr>
          <a:xfrm>
            <a:off x="2944457" y="1600200"/>
            <a:ext cx="3255086" cy="4525963"/>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big59515.jpg"/>
          <p:cNvPicPr>
            <a:picLocks noGrp="1" noChangeAspect="1"/>
          </p:cNvPicPr>
          <p:nvPr>
            <p:ph idx="1"/>
          </p:nvPr>
        </p:nvPicPr>
        <p:blipFill>
          <a:blip r:embed="rId2"/>
          <a:stretch>
            <a:fillRect/>
          </a:stretch>
        </p:blipFill>
        <p:spPr>
          <a:xfrm>
            <a:off x="2895600" y="990600"/>
            <a:ext cx="3733800" cy="5099304"/>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Cotton Textile</a:t>
            </a:r>
            <a:endParaRPr lang="en-US" dirty="0"/>
          </a:p>
        </p:txBody>
      </p:sp>
      <p:sp>
        <p:nvSpPr>
          <p:cNvPr id="3" name="Content Placeholder 2"/>
          <p:cNvSpPr>
            <a:spLocks noGrp="1"/>
          </p:cNvSpPr>
          <p:nvPr>
            <p:ph idx="1"/>
          </p:nvPr>
        </p:nvSpPr>
        <p:spPr/>
        <p:txBody>
          <a:bodyPr/>
          <a:lstStyle/>
          <a:p>
            <a:r>
              <a:rPr lang="en-US" b="1" dirty="0" smtClean="0"/>
              <a:t>Textile designing </a:t>
            </a:r>
            <a:r>
              <a:rPr lang="en-US" dirty="0" smtClean="0"/>
              <a:t>is an art and it is as old as beginning of mankind. Nowadays, many different types of companies are involved in the production of textiles and clothing and some even have huge manufacturing plants in different countries. </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g4b.jpg"/>
          <p:cNvPicPr>
            <a:picLocks noGrp="1" noChangeAspect="1"/>
          </p:cNvPicPr>
          <p:nvPr>
            <p:ph idx="1"/>
          </p:nvPr>
        </p:nvPicPr>
        <p:blipFill>
          <a:blip r:embed="rId2"/>
          <a:stretch>
            <a:fillRect/>
          </a:stretch>
        </p:blipFill>
        <p:spPr>
          <a:xfrm>
            <a:off x="2190750" y="2215356"/>
            <a:ext cx="4762500" cy="3295650"/>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Ivory</a:t>
            </a:r>
            <a:endParaRPr lang="en-US" dirty="0"/>
          </a:p>
        </p:txBody>
      </p:sp>
      <p:pic>
        <p:nvPicPr>
          <p:cNvPr id="4" name="Content Placeholder 3" descr="_59600464_ivory.jpg"/>
          <p:cNvPicPr>
            <a:picLocks noGrp="1" noChangeAspect="1"/>
          </p:cNvPicPr>
          <p:nvPr>
            <p:ph idx="1"/>
          </p:nvPr>
        </p:nvPicPr>
        <p:blipFill>
          <a:blip r:embed="rId2"/>
          <a:stretch>
            <a:fillRect/>
          </a:stretch>
        </p:blipFill>
        <p:spPr>
          <a:xfrm>
            <a:off x="1676400" y="1981200"/>
            <a:ext cx="5867400" cy="3300413"/>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A-carver-in-Cairo-making-ivory-walking-sticks-450x600.jpg"/>
          <p:cNvPicPr>
            <a:picLocks noGrp="1" noChangeAspect="1"/>
          </p:cNvPicPr>
          <p:nvPr>
            <p:ph idx="1"/>
          </p:nvPr>
        </p:nvPicPr>
        <p:blipFill>
          <a:blip r:embed="rId2"/>
          <a:stretch>
            <a:fillRect/>
          </a:stretch>
        </p:blipFill>
        <p:spPr>
          <a:xfrm>
            <a:off x="2874764" y="1600200"/>
            <a:ext cx="3394472" cy="4525963"/>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the craft revival kaisercraft deer head project finished.jpg"/>
          <p:cNvPicPr>
            <a:picLocks noGrp="1" noChangeAspect="1"/>
          </p:cNvPicPr>
          <p:nvPr>
            <p:ph idx="1"/>
          </p:nvPr>
        </p:nvPicPr>
        <p:blipFill>
          <a:blip r:embed="rId2" cstate="print"/>
          <a:stretch>
            <a:fillRect/>
          </a:stretch>
        </p:blipFill>
        <p:spPr>
          <a:xfrm>
            <a:off x="2309018" y="1600200"/>
            <a:ext cx="4525963" cy="4525963"/>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YarnCraft.JPG"/>
          <p:cNvPicPr>
            <a:picLocks noGrp="1" noChangeAspect="1"/>
          </p:cNvPicPr>
          <p:nvPr>
            <p:ph idx="1"/>
          </p:nvPr>
        </p:nvPicPr>
        <p:blipFill>
          <a:blip r:embed="rId2" cstate="print"/>
          <a:stretch>
            <a:fillRect/>
          </a:stretch>
        </p:blipFill>
        <p:spPr>
          <a:xfrm>
            <a:off x="2874764" y="1600200"/>
            <a:ext cx="3394472" cy="4525963"/>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handicrafts</a:t>
            </a:r>
            <a:endParaRPr lang="en-US" dirty="0"/>
          </a:p>
        </p:txBody>
      </p:sp>
      <p:pic>
        <p:nvPicPr>
          <p:cNvPr id="4" name="Content Placeholder 3" descr="3613097461_6bcfa0b414.jpg"/>
          <p:cNvPicPr>
            <a:picLocks noGrp="1" noChangeAspect="1"/>
          </p:cNvPicPr>
          <p:nvPr>
            <p:ph idx="1"/>
          </p:nvPr>
        </p:nvPicPr>
        <p:blipFill>
          <a:blip r:embed="rId2"/>
          <a:stretch>
            <a:fillRect/>
          </a:stretch>
        </p:blipFill>
        <p:spPr>
          <a:xfrm>
            <a:off x="1805519" y="1600200"/>
            <a:ext cx="5532962" cy="4525963"/>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HandicraftsBenner.jpg"/>
          <p:cNvPicPr>
            <a:picLocks noGrp="1" noChangeAspect="1"/>
          </p:cNvPicPr>
          <p:nvPr>
            <p:ph idx="1"/>
          </p:nvPr>
        </p:nvPicPr>
        <p:blipFill>
          <a:blip r:embed="rId2"/>
          <a:stretch>
            <a:fillRect/>
          </a:stretch>
        </p:blipFill>
        <p:spPr>
          <a:xfrm>
            <a:off x="457200" y="2681271"/>
            <a:ext cx="8229600" cy="2363821"/>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blue-vase.jpg"/>
          <p:cNvPicPr>
            <a:picLocks noGrp="1" noChangeAspect="1"/>
          </p:cNvPicPr>
          <p:nvPr>
            <p:ph idx="1"/>
          </p:nvPr>
        </p:nvPicPr>
        <p:blipFill>
          <a:blip r:embed="rId2"/>
          <a:stretch>
            <a:fillRect/>
          </a:stretch>
        </p:blipFill>
        <p:spPr>
          <a:xfrm>
            <a:off x="1143000" y="2133600"/>
            <a:ext cx="6252727" cy="3118644"/>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clay_pot_400.jpg"/>
          <p:cNvPicPr>
            <a:picLocks noGrp="1" noChangeAspect="1"/>
          </p:cNvPicPr>
          <p:nvPr>
            <p:ph idx="1"/>
          </p:nvPr>
        </p:nvPicPr>
        <p:blipFill>
          <a:blip r:embed="rId2"/>
          <a:stretch>
            <a:fillRect/>
          </a:stretch>
        </p:blipFill>
        <p:spPr>
          <a:xfrm>
            <a:off x="1295400" y="1143000"/>
            <a:ext cx="6767015" cy="4533900"/>
          </a:xfr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pd394116.jpg"/>
          <p:cNvPicPr>
            <a:picLocks noGrp="1" noChangeAspect="1"/>
          </p:cNvPicPr>
          <p:nvPr>
            <p:ph idx="1"/>
          </p:nvPr>
        </p:nvPicPr>
        <p:blipFill>
          <a:blip r:embed="rId2"/>
          <a:stretch>
            <a:fillRect/>
          </a:stretch>
        </p:blipFill>
        <p:spPr>
          <a:xfrm>
            <a:off x="1397000" y="1748631"/>
            <a:ext cx="6350000" cy="42291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a:xfrm>
            <a:off x="304800" y="381000"/>
            <a:ext cx="8229600" cy="6248400"/>
          </a:xfrm>
        </p:spPr>
        <p:txBody>
          <a:bodyPr/>
          <a:lstStyle/>
          <a:p>
            <a:r>
              <a:rPr lang="en-US" dirty="0" smtClean="0"/>
              <a:t>Since Pakistan is the 4th largest cotton producer in the world. Due to constant availability of finest cotton supply, the textile industry is backbone of the Pakistan economy. </a:t>
            </a:r>
          </a:p>
          <a:p>
            <a:r>
              <a:rPr lang="en-US" b="1" i="1" dirty="0" err="1" smtClean="0"/>
              <a:t>Khaddi</a:t>
            </a:r>
            <a:r>
              <a:rPr lang="en-US" dirty="0" smtClean="0"/>
              <a:t>, </a:t>
            </a:r>
            <a:r>
              <a:rPr lang="en-US" b="1" i="1" dirty="0" smtClean="0"/>
              <a:t>khaddar</a:t>
            </a:r>
            <a:r>
              <a:rPr lang="en-US" dirty="0" smtClean="0"/>
              <a:t>, </a:t>
            </a:r>
            <a:r>
              <a:rPr lang="en-US" b="1" i="1" dirty="0" err="1" smtClean="0"/>
              <a:t>khais</a:t>
            </a:r>
            <a:r>
              <a:rPr lang="en-US" dirty="0" smtClean="0"/>
              <a:t> and </a:t>
            </a:r>
            <a:r>
              <a:rPr lang="en-US" b="1" dirty="0" smtClean="0"/>
              <a:t>thread</a:t>
            </a:r>
            <a:r>
              <a:rPr lang="en-US" dirty="0" smtClean="0"/>
              <a:t> (</a:t>
            </a:r>
            <a:r>
              <a:rPr lang="en-US" b="1" i="1" dirty="0" err="1" smtClean="0"/>
              <a:t>dhaga</a:t>
            </a:r>
            <a:r>
              <a:rPr lang="en-US" dirty="0" smtClean="0"/>
              <a:t>) are the strength of the textile of Pakistan. </a:t>
            </a:r>
          </a:p>
          <a:p>
            <a:r>
              <a:rPr lang="en-US" dirty="0" smtClean="0"/>
              <a:t>Approximately there are more than 1000 textile mills and exporters in Pakistan , located in major cities like Karachi , Faisalabad , Lahore , Gujranwala , Sialkot etc. </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lok-virsa01-photo-muhammad-javaid-express.jpg"/>
          <p:cNvPicPr>
            <a:picLocks noGrp="1" noChangeAspect="1"/>
          </p:cNvPicPr>
          <p:nvPr>
            <p:ph idx="1"/>
          </p:nvPr>
        </p:nvPicPr>
        <p:blipFill>
          <a:blip r:embed="rId2"/>
          <a:stretch>
            <a:fillRect/>
          </a:stretch>
        </p:blipFill>
        <p:spPr>
          <a:xfrm>
            <a:off x="1517219" y="1600200"/>
            <a:ext cx="6109561" cy="4525963"/>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Muscat_2011_Malik_Muhammad_Abdul_Rehman_Naqqas,_Pakistan_1Prize_illumination.jpg"/>
          <p:cNvPicPr>
            <a:picLocks noGrp="1" noChangeAspect="1"/>
          </p:cNvPicPr>
          <p:nvPr>
            <p:ph idx="1"/>
          </p:nvPr>
        </p:nvPicPr>
        <p:blipFill>
          <a:blip r:embed="rId2"/>
          <a:stretch>
            <a:fillRect/>
          </a:stretch>
        </p:blipFill>
        <p:spPr>
          <a:xfrm>
            <a:off x="1619250" y="1896269"/>
            <a:ext cx="5905500" cy="3933825"/>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pd394567.jpg"/>
          <p:cNvPicPr>
            <a:picLocks noGrp="1" noChangeAspect="1"/>
          </p:cNvPicPr>
          <p:nvPr>
            <p:ph idx="1"/>
          </p:nvPr>
        </p:nvPicPr>
        <p:blipFill>
          <a:blip r:embed="rId2"/>
          <a:stretch>
            <a:fillRect/>
          </a:stretch>
        </p:blipFill>
        <p:spPr>
          <a:xfrm>
            <a:off x="1397000" y="1716881"/>
            <a:ext cx="6350000" cy="4292600"/>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Kite Shop.jpg"/>
          <p:cNvPicPr>
            <a:picLocks noGrp="1" noChangeAspect="1"/>
          </p:cNvPicPr>
          <p:nvPr>
            <p:ph idx="1"/>
          </p:nvPr>
        </p:nvPicPr>
        <p:blipFill>
          <a:blip r:embed="rId2"/>
          <a:stretch>
            <a:fillRect/>
          </a:stretch>
        </p:blipFill>
        <p:spPr>
          <a:xfrm>
            <a:off x="1295400" y="1600200"/>
            <a:ext cx="6410325" cy="4629679"/>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Handicraft-Industry-in-Pakistan_nexpk.jpg"/>
          <p:cNvPicPr>
            <a:picLocks noGrp="1" noChangeAspect="1"/>
          </p:cNvPicPr>
          <p:nvPr>
            <p:ph idx="1"/>
          </p:nvPr>
        </p:nvPicPr>
        <p:blipFill>
          <a:blip r:embed="rId2"/>
          <a:stretch>
            <a:fillRect/>
          </a:stretch>
        </p:blipFill>
        <p:spPr>
          <a:xfrm>
            <a:off x="2967037" y="1720056"/>
            <a:ext cx="3209925" cy="4286250"/>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handmade jewellery.jpg"/>
          <p:cNvPicPr>
            <a:picLocks noGrp="1" noChangeAspect="1"/>
          </p:cNvPicPr>
          <p:nvPr>
            <p:ph idx="1"/>
          </p:nvPr>
        </p:nvPicPr>
        <p:blipFill>
          <a:blip r:embed="rId2"/>
          <a:stretch>
            <a:fillRect/>
          </a:stretch>
        </p:blipFill>
        <p:spPr>
          <a:xfrm>
            <a:off x="2874764" y="1600200"/>
            <a:ext cx="3394472" cy="4525963"/>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images (1).jpg"/>
          <p:cNvPicPr>
            <a:picLocks noGrp="1" noChangeAspect="1"/>
          </p:cNvPicPr>
          <p:nvPr>
            <p:ph idx="1"/>
          </p:nvPr>
        </p:nvPicPr>
        <p:blipFill>
          <a:blip r:embed="rId2"/>
          <a:stretch>
            <a:fillRect/>
          </a:stretch>
        </p:blipFill>
        <p:spPr>
          <a:xfrm>
            <a:off x="2057400" y="1828800"/>
            <a:ext cx="5424488" cy="4063130"/>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images.jpg"/>
          <p:cNvPicPr>
            <a:picLocks noGrp="1" noChangeAspect="1"/>
          </p:cNvPicPr>
          <p:nvPr>
            <p:ph idx="1"/>
          </p:nvPr>
        </p:nvPicPr>
        <p:blipFill>
          <a:blip r:embed="rId2"/>
          <a:stretch>
            <a:fillRect/>
          </a:stretch>
        </p:blipFill>
        <p:spPr>
          <a:xfrm>
            <a:off x="1752600" y="1371600"/>
            <a:ext cx="5767388" cy="4618506"/>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pic_pakistani-handicrafts_dolls.jpg"/>
          <p:cNvPicPr>
            <a:picLocks noGrp="1" noChangeAspect="1"/>
          </p:cNvPicPr>
          <p:nvPr>
            <p:ph idx="1"/>
          </p:nvPr>
        </p:nvPicPr>
        <p:blipFill>
          <a:blip r:embed="rId2"/>
          <a:stretch>
            <a:fillRect/>
          </a:stretch>
        </p:blipFill>
        <p:spPr>
          <a:xfrm>
            <a:off x="1752600" y="1981200"/>
            <a:ext cx="5867400" cy="4165854"/>
          </a:xfr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TOOBA 4.jpg"/>
          <p:cNvPicPr>
            <a:picLocks noGrp="1" noChangeAspect="1"/>
          </p:cNvPicPr>
          <p:nvPr>
            <p:ph idx="1"/>
          </p:nvPr>
        </p:nvPicPr>
        <p:blipFill>
          <a:blip r:embed="rId2"/>
          <a:stretch>
            <a:fillRect/>
          </a:stretch>
        </p:blipFill>
        <p:spPr>
          <a:xfrm>
            <a:off x="2671762" y="2429669"/>
            <a:ext cx="3800475" cy="2867025"/>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815</TotalTime>
  <Words>973</Words>
  <Application>Microsoft Office PowerPoint</Application>
  <PresentationFormat>On-screen Show (4:3)</PresentationFormat>
  <Paragraphs>164</Paragraphs>
  <Slides>110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110</vt:i4>
      </vt:variant>
    </vt:vector>
  </HeadingPairs>
  <TitlesOfParts>
    <vt:vector size="114" baseType="lpstr">
      <vt:lpstr>Arial</vt:lpstr>
      <vt:lpstr>Calibri</vt:lpstr>
      <vt:lpstr>Times New Roman</vt:lpstr>
      <vt:lpstr>Office Theme</vt:lpstr>
      <vt:lpstr>Craft</vt:lpstr>
      <vt:lpstr>What is craft?</vt:lpstr>
      <vt:lpstr> </vt:lpstr>
      <vt:lpstr>ART AND CRAFT</vt:lpstr>
      <vt:lpstr> </vt:lpstr>
      <vt:lpstr>Types of Craft</vt:lpstr>
      <vt:lpstr>Types of Rural Area Crafts</vt:lpstr>
      <vt:lpstr>Cotton Textile</vt:lpstr>
      <vt:lpstr> </vt:lpstr>
      <vt:lpstr>Categories of Textile</vt:lpstr>
      <vt:lpstr> </vt:lpstr>
      <vt:lpstr> </vt:lpstr>
      <vt:lpstr>  </vt:lpstr>
      <vt:lpstr>Basketry</vt:lpstr>
      <vt:lpstr>Basketry</vt:lpstr>
      <vt:lpstr> </vt:lpstr>
      <vt:lpstr> </vt:lpstr>
      <vt:lpstr> </vt:lpstr>
      <vt:lpstr>Embroidery </vt:lpstr>
      <vt:lpstr> </vt:lpstr>
      <vt:lpstr>Tilla, Salma &amp; Sitara work</vt:lpstr>
      <vt:lpstr>PowerPoint Presentation</vt:lpstr>
      <vt:lpstr>Chiatrali dress</vt:lpstr>
      <vt:lpstr> </vt:lpstr>
      <vt:lpstr>Kashmiri stitch</vt:lpstr>
      <vt:lpstr>Balochi Stitch</vt:lpstr>
      <vt:lpstr> </vt:lpstr>
      <vt:lpstr> </vt:lpstr>
      <vt:lpstr>Embroidered cover from Hunza</vt:lpstr>
      <vt:lpstr>Sindhi Stich</vt:lpstr>
      <vt:lpstr> </vt:lpstr>
      <vt:lpstr> </vt:lpstr>
      <vt:lpstr>Sindhi Stitch</vt:lpstr>
      <vt:lpstr>PowerPoint Presentation</vt:lpstr>
      <vt:lpstr>PowerPoint Presentation</vt:lpstr>
      <vt:lpstr>PowerPoint Presentation</vt:lpstr>
      <vt:lpstr>Desert Thar lady</vt:lpstr>
      <vt:lpstr>Royal crafts produced and flourished in Urban areas </vt:lpstr>
      <vt:lpstr>Multani Art: Blue Pottery and Tiles</vt:lpstr>
      <vt:lpstr> </vt:lpstr>
      <vt:lpstr>  </vt:lpstr>
      <vt:lpstr> </vt:lpstr>
      <vt:lpstr> </vt:lpstr>
      <vt:lpstr>Tomb of Shah Rukn-e-Alam</vt:lpstr>
      <vt:lpstr>Uchh Sharif Shrines</vt:lpstr>
      <vt:lpstr> </vt:lpstr>
      <vt:lpstr>Chiniot Wood Carving</vt:lpstr>
      <vt:lpstr> </vt:lpstr>
      <vt:lpstr> </vt:lpstr>
      <vt:lpstr> </vt:lpstr>
      <vt:lpstr> </vt:lpstr>
      <vt:lpstr>Hand painted camel skin</vt:lpstr>
      <vt:lpstr> </vt:lpstr>
      <vt:lpstr> </vt:lpstr>
      <vt:lpstr> </vt:lpstr>
      <vt:lpstr> </vt:lpstr>
      <vt:lpstr>Camel skin painted lamps</vt:lpstr>
      <vt:lpstr>Camel bone Products</vt:lpstr>
      <vt:lpstr> </vt:lpstr>
      <vt:lpstr> </vt:lpstr>
      <vt:lpstr> </vt:lpstr>
      <vt:lpstr> </vt:lpstr>
      <vt:lpstr> </vt:lpstr>
      <vt:lpstr> </vt:lpstr>
      <vt:lpstr>Salt Sculptures of Khewaora &amp; Khushab</vt:lpstr>
      <vt:lpstr> </vt:lpstr>
      <vt:lpstr> </vt:lpstr>
      <vt:lpstr> </vt:lpstr>
      <vt:lpstr> </vt:lpstr>
      <vt:lpstr>Lacquer work</vt:lpstr>
      <vt:lpstr> </vt:lpstr>
      <vt:lpstr> </vt:lpstr>
      <vt:lpstr> </vt:lpstr>
      <vt:lpstr> </vt:lpstr>
      <vt:lpstr>Mojari or Khussa</vt:lpstr>
      <vt:lpstr>Khushas</vt:lpstr>
      <vt:lpstr> </vt:lpstr>
      <vt:lpstr> </vt:lpstr>
      <vt:lpstr> </vt:lpstr>
      <vt:lpstr> </vt:lpstr>
      <vt:lpstr>Ivory</vt:lpstr>
      <vt:lpstr> </vt:lpstr>
      <vt:lpstr> </vt:lpstr>
      <vt:lpstr> </vt:lpstr>
      <vt:lpstr>handicrafts</vt:lpstr>
      <vt:lpstr> </vt:lpstr>
      <vt:lpstr> </vt:lpstr>
      <vt:lpstr> </vt:lpstr>
      <vt:lpstr> </vt:lpstr>
      <vt:lpstr> </vt:lpstr>
      <vt:lpstr> </vt:lpstr>
      <vt:lpstr> </vt:lpstr>
      <vt:lpstr> </vt:lpstr>
      <vt:lpstr> </vt:lpstr>
      <vt:lpstr> </vt:lpstr>
      <vt:lpstr> </vt:lpstr>
      <vt:lpstr> </vt:lpstr>
      <vt:lpstr> </vt:lpstr>
      <vt:lpstr> </vt:lpstr>
      <vt:lpstr> </vt:lpstr>
      <vt:lpstr> </vt:lpstr>
      <vt:lpstr>Truck ART</vt:lpstr>
      <vt:lpstr> </vt:lpstr>
      <vt:lpstr>Truck art</vt:lpstr>
      <vt:lpstr> </vt:lpstr>
      <vt:lpst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Craft</dc:title>
  <dc:creator>DELL</dc:creator>
  <cp:lastModifiedBy>ProBook 450 G2</cp:lastModifiedBy>
  <cp:revision>35</cp:revision>
  <dcterms:created xsi:type="dcterms:W3CDTF">2013-02-18T02:47:11Z</dcterms:created>
  <dcterms:modified xsi:type="dcterms:W3CDTF">2020-05-29T08:57:14Z</dcterms:modified>
</cp:coreProperties>
</file>